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4"/>
  </p:notesMasterIdLst>
  <p:handoutMasterIdLst>
    <p:handoutMasterId r:id="rId15"/>
  </p:handoutMasterIdLst>
  <p:sldIdLst>
    <p:sldId id="280" r:id="rId2"/>
    <p:sldId id="259" r:id="rId3"/>
    <p:sldId id="270" r:id="rId4"/>
    <p:sldId id="271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69" r:id="rId13"/>
  </p:sldIdLst>
  <p:sldSz cx="12192000" cy="6858000"/>
  <p:notesSz cx="6797675" cy="9926638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vana Rončević" initials="IR" lastIdx="2" clrIdx="0">
    <p:extLst/>
  </p:cmAuthor>
  <p:cmAuthor id="2" name="Vlatka Šušnjak Kuljiš" initials="VŠK" lastIdx="0" clrIdx="1">
    <p:extLst>
      <p:ext uri="{19B8F6BF-5375-455C-9EA6-DF929625EA0E}">
        <p15:presenceInfo xmlns:p15="http://schemas.microsoft.com/office/powerpoint/2012/main" userId="S-1-5-21-1671911374-4233459660-4056646198-12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1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2D9CD8-AB34-4B1A-8036-6B5B05A547C7}" type="datetimeFigureOut">
              <a:rPr lang="hr-HR" smtClean="0"/>
              <a:t>6.10.2023.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A410AC-0FF0-4C23-94ED-C2EFF66E21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9684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4ECD56-7432-44E3-A5E3-2561FFC9DBCC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1DB209-215E-44E0-95A5-3F595FB905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5737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70486-8299-4F93-B48D-18E0564673D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7886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726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-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 userDrawn="1"/>
        </p:nvGrpSpPr>
        <p:grpSpPr>
          <a:xfrm>
            <a:off x="0" y="52185"/>
            <a:ext cx="12192000" cy="1129253"/>
            <a:chOff x="0" y="126856"/>
            <a:chExt cx="9144000" cy="965487"/>
          </a:xfrm>
        </p:grpSpPr>
        <p:sp>
          <p:nvSpPr>
            <p:cNvPr id="13" name="Rektangel 2"/>
            <p:cNvSpPr>
              <a:spLocks noChangeArrowheads="1"/>
            </p:cNvSpPr>
            <p:nvPr/>
          </p:nvSpPr>
          <p:spPr bwMode="auto">
            <a:xfrm>
              <a:off x="0" y="228600"/>
              <a:ext cx="9144000" cy="762000"/>
            </a:xfrm>
            <a:prstGeom prst="rect">
              <a:avLst/>
            </a:prstGeom>
            <a:gradFill flip="none" rotWithShape="1">
              <a:gsLst>
                <a:gs pos="89000">
                  <a:srgbClr val="B8141D"/>
                </a:gs>
                <a:gs pos="20000">
                  <a:srgbClr val="CD1D19"/>
                </a:gs>
                <a:gs pos="11000">
                  <a:srgbClr val="E21D24"/>
                </a:gs>
              </a:gsLst>
              <a:lin ang="1350000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192881" algn="ctr">
                <a:buFont typeface="+mj-lt"/>
                <a:buAutoNum type="arabicPeriod"/>
                <a:defRPr/>
              </a:pPr>
              <a:endParaRPr lang="da-DK" sz="1013" noProof="1">
                <a:solidFill>
                  <a:schemeClr val="bg1"/>
                </a:solidFill>
                <a:latin typeface="Arial" pitchFamily="34" charset="0"/>
              </a:endParaRPr>
            </a:p>
          </p:txBody>
        </p:sp>
        <p:pic>
          <p:nvPicPr>
            <p:cNvPr id="14" name="Picture 13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32857" y="126856"/>
              <a:ext cx="965487" cy="965487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 w="19050">
              <a:solidFill>
                <a:schemeClr val="tx1">
                  <a:lumMod val="85000"/>
                </a:schemeClr>
              </a:solidFill>
            </a:ln>
            <a:effectLst/>
          </p:spPr>
        </p:pic>
      </p:grp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91318" y="1181438"/>
            <a:ext cx="11706479" cy="4638149"/>
          </a:xfrm>
          <a:prstGeom prst="rect">
            <a:avLst/>
          </a:prstGeom>
        </p:spPr>
        <p:txBody>
          <a:bodyPr/>
          <a:lstStyle>
            <a:lvl1pPr marL="192881" indent="-192881">
              <a:buClr>
                <a:srgbClr val="C00000"/>
              </a:buClr>
              <a:buSzPct val="110000"/>
              <a:buFont typeface="Wingdings" panose="05000000000000000000" pitchFamily="2" charset="2"/>
              <a:buChar char="§"/>
              <a:defRPr>
                <a:solidFill>
                  <a:srgbClr val="002060"/>
                </a:solidFill>
                <a:latin typeface="+mn-lt"/>
              </a:defRPr>
            </a:lvl1pPr>
            <a:lvl2pPr marL="514350" indent="-257175"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</a:defRPr>
            </a:lvl2pPr>
            <a:lvl3pPr marL="857250" indent="-171450">
              <a:buClr>
                <a:srgbClr val="C00000"/>
              </a:buClr>
              <a:buFont typeface="Calibri" panose="020F0502020204030204" pitchFamily="34" charset="0"/>
              <a:buChar char="⁻"/>
              <a:defRPr>
                <a:solidFill>
                  <a:srgbClr val="000000"/>
                </a:solidFill>
                <a:latin typeface="+mn-lt"/>
              </a:defRPr>
            </a:lvl3pPr>
            <a:lvl4pPr>
              <a:defRPr>
                <a:solidFill>
                  <a:srgbClr val="000000"/>
                </a:solidFill>
                <a:latin typeface="+mn-lt"/>
              </a:defRPr>
            </a:lvl4pPr>
            <a:lvl5pPr>
              <a:defRPr>
                <a:solidFill>
                  <a:srgbClr val="000000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241540" y="6047808"/>
            <a:ext cx="11464937" cy="678148"/>
            <a:chOff x="172412" y="8437931"/>
            <a:chExt cx="11847176" cy="499963"/>
          </a:xfrm>
        </p:grpSpPr>
        <p:cxnSp>
          <p:nvCxnSpPr>
            <p:cNvPr id="25" name="Straight Connector 24"/>
            <p:cNvCxnSpPr/>
            <p:nvPr userDrawn="1"/>
          </p:nvCxnSpPr>
          <p:spPr>
            <a:xfrm>
              <a:off x="172412" y="8437931"/>
              <a:ext cx="11847176" cy="0"/>
            </a:xfrm>
            <a:prstGeom prst="line">
              <a:avLst/>
            </a:prstGeom>
            <a:ln>
              <a:solidFill>
                <a:srgbClr val="B8141D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 userDrawn="1"/>
          </p:nvGrpSpPr>
          <p:grpSpPr>
            <a:xfrm>
              <a:off x="8869593" y="8539674"/>
              <a:ext cx="3066569" cy="398220"/>
              <a:chOff x="8869593" y="8539674"/>
              <a:chExt cx="3066569" cy="398220"/>
            </a:xfrm>
          </p:grpSpPr>
          <p:pic>
            <p:nvPicPr>
              <p:cNvPr id="27" name="Picture 26"/>
              <p:cNvPicPr>
                <a:picLocks noChangeAspect="1"/>
              </p:cNvPicPr>
              <p:nvPr userDrawn="1"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69593" y="8539674"/>
                <a:ext cx="1661890" cy="398220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 userDrawn="1"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716801" y="8606187"/>
                <a:ext cx="1219361" cy="271598"/>
              </a:xfrm>
              <a:prstGeom prst="rect">
                <a:avLst/>
              </a:prstGeom>
            </p:spPr>
          </p:pic>
        </p:grp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89D28F89-CF9C-4A48-B7A8-15B19362A513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64826" y="6078980"/>
            <a:ext cx="3321578" cy="779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448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032" y="1355239"/>
            <a:ext cx="10922769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241540" y="6047808"/>
            <a:ext cx="11464937" cy="678148"/>
            <a:chOff x="172412" y="8437931"/>
            <a:chExt cx="11847176" cy="499963"/>
          </a:xfrm>
        </p:grpSpPr>
        <p:cxnSp>
          <p:nvCxnSpPr>
            <p:cNvPr id="20" name="Straight Connector 19"/>
            <p:cNvCxnSpPr/>
            <p:nvPr userDrawn="1"/>
          </p:nvCxnSpPr>
          <p:spPr>
            <a:xfrm>
              <a:off x="172412" y="8437931"/>
              <a:ext cx="11847176" cy="0"/>
            </a:xfrm>
            <a:prstGeom prst="line">
              <a:avLst/>
            </a:prstGeom>
            <a:ln>
              <a:solidFill>
                <a:srgbClr val="B8141D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 userDrawn="1"/>
          </p:nvGrpSpPr>
          <p:grpSpPr>
            <a:xfrm>
              <a:off x="8869593" y="8539674"/>
              <a:ext cx="3066569" cy="398220"/>
              <a:chOff x="8869593" y="8539674"/>
              <a:chExt cx="3066569" cy="398220"/>
            </a:xfrm>
          </p:grpSpPr>
          <p:pic>
            <p:nvPicPr>
              <p:cNvPr id="25" name="Picture 24"/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69593" y="8539674"/>
                <a:ext cx="1661890" cy="398220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 userDrawn="1"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716801" y="8606187"/>
                <a:ext cx="1219361" cy="271598"/>
              </a:xfrm>
              <a:prstGeom prst="rect">
                <a:avLst/>
              </a:prstGeom>
            </p:spPr>
          </p:pic>
        </p:grpSp>
      </p:grpSp>
      <p:grpSp>
        <p:nvGrpSpPr>
          <p:cNvPr id="28" name="Group 27"/>
          <p:cNvGrpSpPr/>
          <p:nvPr userDrawn="1"/>
        </p:nvGrpSpPr>
        <p:grpSpPr>
          <a:xfrm>
            <a:off x="0" y="52185"/>
            <a:ext cx="12192000" cy="1165051"/>
            <a:chOff x="0" y="126856"/>
            <a:chExt cx="9144000" cy="965487"/>
          </a:xfrm>
        </p:grpSpPr>
        <p:sp>
          <p:nvSpPr>
            <p:cNvPr id="29" name="Rektangel 2"/>
            <p:cNvSpPr>
              <a:spLocks noChangeArrowheads="1"/>
            </p:cNvSpPr>
            <p:nvPr/>
          </p:nvSpPr>
          <p:spPr bwMode="auto">
            <a:xfrm>
              <a:off x="0" y="228600"/>
              <a:ext cx="9144000" cy="762000"/>
            </a:xfrm>
            <a:prstGeom prst="rect">
              <a:avLst/>
            </a:prstGeom>
            <a:gradFill flip="none" rotWithShape="1">
              <a:gsLst>
                <a:gs pos="89000">
                  <a:srgbClr val="B8141D"/>
                </a:gs>
                <a:gs pos="20000">
                  <a:srgbClr val="CD1D19"/>
                </a:gs>
                <a:gs pos="11000">
                  <a:srgbClr val="E21D24"/>
                </a:gs>
              </a:gsLst>
              <a:lin ang="1350000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192881" algn="ctr">
                <a:buFont typeface="+mj-lt"/>
                <a:buAutoNum type="arabicPeriod"/>
                <a:defRPr/>
              </a:pPr>
              <a:endParaRPr lang="da-DK" sz="1013" noProof="1">
                <a:solidFill>
                  <a:schemeClr val="bg1"/>
                </a:solidFill>
                <a:latin typeface="Arial" pitchFamily="34" charset="0"/>
              </a:endParaRPr>
            </a:p>
          </p:txBody>
        </p:sp>
        <p:pic>
          <p:nvPicPr>
            <p:cNvPr id="30" name="Picture 29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32857" y="126856"/>
              <a:ext cx="965487" cy="965487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 w="19050">
              <a:solidFill>
                <a:schemeClr val="tx1">
                  <a:lumMod val="85000"/>
                </a:schemeClr>
              </a:solidFill>
            </a:ln>
            <a:effectLst/>
          </p:spPr>
        </p:pic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7EB79235-8670-430F-8E94-436C300B3CF6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31032" y="6079139"/>
            <a:ext cx="3212720" cy="753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681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1674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032" y="1468249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468249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241540" y="6047808"/>
            <a:ext cx="11464937" cy="678148"/>
            <a:chOff x="172412" y="8437931"/>
            <a:chExt cx="11847176" cy="499963"/>
          </a:xfrm>
        </p:grpSpPr>
        <p:cxnSp>
          <p:nvCxnSpPr>
            <p:cNvPr id="18" name="Straight Connector 17"/>
            <p:cNvCxnSpPr/>
            <p:nvPr userDrawn="1"/>
          </p:nvCxnSpPr>
          <p:spPr>
            <a:xfrm>
              <a:off x="172412" y="8437931"/>
              <a:ext cx="11847176" cy="0"/>
            </a:xfrm>
            <a:prstGeom prst="line">
              <a:avLst/>
            </a:prstGeom>
            <a:ln>
              <a:solidFill>
                <a:srgbClr val="B8141D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" name="Group 18"/>
            <p:cNvGrpSpPr/>
            <p:nvPr userDrawn="1"/>
          </p:nvGrpSpPr>
          <p:grpSpPr>
            <a:xfrm>
              <a:off x="8869593" y="8539674"/>
              <a:ext cx="3066569" cy="398220"/>
              <a:chOff x="8869593" y="8539674"/>
              <a:chExt cx="3066569" cy="398220"/>
            </a:xfrm>
          </p:grpSpPr>
          <p:pic>
            <p:nvPicPr>
              <p:cNvPr id="20" name="Picture 19"/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69593" y="8539674"/>
                <a:ext cx="1661890" cy="398220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 userDrawn="1"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716801" y="8606187"/>
                <a:ext cx="1219361" cy="271598"/>
              </a:xfrm>
              <a:prstGeom prst="rect">
                <a:avLst/>
              </a:prstGeom>
            </p:spPr>
          </p:pic>
        </p:grpSp>
      </p:grpSp>
      <p:grpSp>
        <p:nvGrpSpPr>
          <p:cNvPr id="28" name="Group 27"/>
          <p:cNvGrpSpPr/>
          <p:nvPr userDrawn="1"/>
        </p:nvGrpSpPr>
        <p:grpSpPr>
          <a:xfrm>
            <a:off x="0" y="52185"/>
            <a:ext cx="12192000" cy="1187843"/>
            <a:chOff x="0" y="126856"/>
            <a:chExt cx="9144000" cy="965487"/>
          </a:xfrm>
        </p:grpSpPr>
        <p:sp>
          <p:nvSpPr>
            <p:cNvPr id="29" name="Rektangel 2"/>
            <p:cNvSpPr>
              <a:spLocks noChangeArrowheads="1"/>
            </p:cNvSpPr>
            <p:nvPr/>
          </p:nvSpPr>
          <p:spPr bwMode="auto">
            <a:xfrm>
              <a:off x="0" y="228600"/>
              <a:ext cx="9144000" cy="762000"/>
            </a:xfrm>
            <a:prstGeom prst="rect">
              <a:avLst/>
            </a:prstGeom>
            <a:gradFill flip="none" rotWithShape="1">
              <a:gsLst>
                <a:gs pos="89000">
                  <a:srgbClr val="B8141D"/>
                </a:gs>
                <a:gs pos="20000">
                  <a:srgbClr val="CD1D19"/>
                </a:gs>
                <a:gs pos="11000">
                  <a:srgbClr val="E21D24"/>
                </a:gs>
              </a:gsLst>
              <a:lin ang="1350000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192881" algn="ctr">
                <a:buFont typeface="+mj-lt"/>
                <a:buAutoNum type="arabicPeriod"/>
                <a:defRPr/>
              </a:pPr>
              <a:endParaRPr lang="da-DK" sz="1013" noProof="1">
                <a:solidFill>
                  <a:schemeClr val="bg1"/>
                </a:solidFill>
                <a:latin typeface="Arial" pitchFamily="34" charset="0"/>
              </a:endParaRPr>
            </a:p>
          </p:txBody>
        </p:sp>
        <p:pic>
          <p:nvPicPr>
            <p:cNvPr id="30" name="Picture 29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32857" y="126856"/>
              <a:ext cx="965487" cy="965487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 w="19050">
              <a:solidFill>
                <a:schemeClr val="tx1">
                  <a:lumMod val="85000"/>
                </a:schemeClr>
              </a:solidFill>
            </a:ln>
            <a:effectLst/>
          </p:spPr>
        </p:pic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959CBA7F-CC9C-4059-BA3F-DFCF6DC3E160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31032" y="6104511"/>
            <a:ext cx="3212720" cy="753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536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 userDrawn="1"/>
        </p:nvGrpSpPr>
        <p:grpSpPr>
          <a:xfrm>
            <a:off x="241540" y="6047808"/>
            <a:ext cx="11464937" cy="678148"/>
            <a:chOff x="172412" y="8437931"/>
            <a:chExt cx="11847176" cy="499963"/>
          </a:xfrm>
        </p:grpSpPr>
        <p:cxnSp>
          <p:nvCxnSpPr>
            <p:cNvPr id="16" name="Straight Connector 15"/>
            <p:cNvCxnSpPr/>
            <p:nvPr userDrawn="1"/>
          </p:nvCxnSpPr>
          <p:spPr>
            <a:xfrm>
              <a:off x="172412" y="8437931"/>
              <a:ext cx="11847176" cy="0"/>
            </a:xfrm>
            <a:prstGeom prst="line">
              <a:avLst/>
            </a:prstGeom>
            <a:ln>
              <a:solidFill>
                <a:srgbClr val="B8141D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" name="Group 16"/>
            <p:cNvGrpSpPr/>
            <p:nvPr userDrawn="1"/>
          </p:nvGrpSpPr>
          <p:grpSpPr>
            <a:xfrm>
              <a:off x="8869593" y="8539674"/>
              <a:ext cx="3066569" cy="398220"/>
              <a:chOff x="8869593" y="8539674"/>
              <a:chExt cx="3066569" cy="398220"/>
            </a:xfrm>
          </p:grpSpPr>
          <p:pic>
            <p:nvPicPr>
              <p:cNvPr id="18" name="Picture 17"/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69593" y="8539674"/>
                <a:ext cx="1661890" cy="398220"/>
              </a:xfrm>
              <a:prstGeom prst="rect">
                <a:avLst/>
              </a:prstGeom>
            </p:spPr>
          </p:pic>
          <p:pic>
            <p:nvPicPr>
              <p:cNvPr id="19" name="Picture 18"/>
              <p:cNvPicPr>
                <a:picLocks noChangeAspect="1"/>
              </p:cNvPicPr>
              <p:nvPr userDrawn="1"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716801" y="8606187"/>
                <a:ext cx="1219361" cy="271598"/>
              </a:xfrm>
              <a:prstGeom prst="rect">
                <a:avLst/>
              </a:prstGeom>
            </p:spPr>
          </p:pic>
        </p:grpSp>
      </p:grpSp>
      <p:grpSp>
        <p:nvGrpSpPr>
          <p:cNvPr id="24" name="Group 23"/>
          <p:cNvGrpSpPr/>
          <p:nvPr userDrawn="1"/>
        </p:nvGrpSpPr>
        <p:grpSpPr>
          <a:xfrm>
            <a:off x="0" y="52185"/>
            <a:ext cx="12192000" cy="1103755"/>
            <a:chOff x="0" y="126856"/>
            <a:chExt cx="9144000" cy="965487"/>
          </a:xfrm>
        </p:grpSpPr>
        <p:sp>
          <p:nvSpPr>
            <p:cNvPr id="25" name="Rektangel 2"/>
            <p:cNvSpPr>
              <a:spLocks noChangeArrowheads="1"/>
            </p:cNvSpPr>
            <p:nvPr/>
          </p:nvSpPr>
          <p:spPr bwMode="auto">
            <a:xfrm>
              <a:off x="0" y="228600"/>
              <a:ext cx="9144000" cy="762000"/>
            </a:xfrm>
            <a:prstGeom prst="rect">
              <a:avLst/>
            </a:prstGeom>
            <a:gradFill flip="none" rotWithShape="1">
              <a:gsLst>
                <a:gs pos="89000">
                  <a:srgbClr val="B8141D"/>
                </a:gs>
                <a:gs pos="20000">
                  <a:srgbClr val="CD1D19"/>
                </a:gs>
                <a:gs pos="11000">
                  <a:srgbClr val="E21D24"/>
                </a:gs>
              </a:gsLst>
              <a:lin ang="1350000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192881" algn="ctr">
                <a:buFont typeface="+mj-lt"/>
                <a:buAutoNum type="arabicPeriod"/>
                <a:defRPr/>
              </a:pPr>
              <a:endParaRPr lang="da-DK" sz="1013" noProof="1">
                <a:solidFill>
                  <a:schemeClr val="bg1"/>
                </a:solidFill>
                <a:latin typeface="Arial" pitchFamily="34" charset="0"/>
              </a:endParaRPr>
            </a:p>
          </p:txBody>
        </p:sp>
        <p:pic>
          <p:nvPicPr>
            <p:cNvPr id="26" name="Picture 25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32857" y="126856"/>
              <a:ext cx="965487" cy="965487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 w="19050">
              <a:solidFill>
                <a:schemeClr val="tx1">
                  <a:lumMod val="85000"/>
                </a:schemeClr>
              </a:solidFill>
            </a:ln>
            <a:effectLst/>
          </p:spPr>
        </p:pic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48060BA7-3B7D-4C3F-B0A4-51E50151D8F7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41540" y="6079139"/>
            <a:ext cx="3212720" cy="753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815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>
          <a:xfrm>
            <a:off x="291315" y="6003985"/>
            <a:ext cx="11706477" cy="781665"/>
            <a:chOff x="172412" y="8437931"/>
            <a:chExt cx="11847176" cy="499963"/>
          </a:xfrm>
        </p:grpSpPr>
        <p:cxnSp>
          <p:nvCxnSpPr>
            <p:cNvPr id="10" name="Straight Connector 9"/>
            <p:cNvCxnSpPr/>
            <p:nvPr userDrawn="1"/>
          </p:nvCxnSpPr>
          <p:spPr>
            <a:xfrm>
              <a:off x="172412" y="8437931"/>
              <a:ext cx="11847176" cy="0"/>
            </a:xfrm>
            <a:prstGeom prst="line">
              <a:avLst/>
            </a:prstGeom>
            <a:ln>
              <a:solidFill>
                <a:srgbClr val="B8141D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" name="Group 10"/>
            <p:cNvGrpSpPr/>
            <p:nvPr userDrawn="1"/>
          </p:nvGrpSpPr>
          <p:grpSpPr>
            <a:xfrm>
              <a:off x="9079606" y="8539674"/>
              <a:ext cx="2856556" cy="398220"/>
              <a:chOff x="9079606" y="8539674"/>
              <a:chExt cx="2856556" cy="398220"/>
            </a:xfrm>
          </p:grpSpPr>
          <p:pic>
            <p:nvPicPr>
              <p:cNvPr id="19" name="Picture 18"/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079606" y="8539674"/>
                <a:ext cx="1451877" cy="398220"/>
              </a:xfrm>
              <a:prstGeom prst="rect">
                <a:avLst/>
              </a:prstGeom>
            </p:spPr>
          </p:pic>
          <p:pic>
            <p:nvPicPr>
              <p:cNvPr id="20" name="Picture 19"/>
              <p:cNvPicPr>
                <a:picLocks noChangeAspect="1"/>
              </p:cNvPicPr>
              <p:nvPr userDrawn="1"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716801" y="8606187"/>
                <a:ext cx="1219361" cy="271598"/>
              </a:xfrm>
              <a:prstGeom prst="rect">
                <a:avLst/>
              </a:prstGeom>
            </p:spPr>
          </p:pic>
        </p:grp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B075791B-E51D-4BA3-9AB7-B14C4390D99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91315" y="6060688"/>
            <a:ext cx="3399572" cy="797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241540" y="6047808"/>
            <a:ext cx="11464937" cy="678148"/>
            <a:chOff x="172412" y="8437931"/>
            <a:chExt cx="11847176" cy="499963"/>
          </a:xfrm>
        </p:grpSpPr>
        <p:cxnSp>
          <p:nvCxnSpPr>
            <p:cNvPr id="13" name="Straight Connector 12"/>
            <p:cNvCxnSpPr/>
            <p:nvPr userDrawn="1"/>
          </p:nvCxnSpPr>
          <p:spPr>
            <a:xfrm>
              <a:off x="172412" y="8437931"/>
              <a:ext cx="11847176" cy="0"/>
            </a:xfrm>
            <a:prstGeom prst="line">
              <a:avLst/>
            </a:prstGeom>
            <a:ln>
              <a:solidFill>
                <a:srgbClr val="B8141D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" name="Group 13"/>
            <p:cNvGrpSpPr/>
            <p:nvPr userDrawn="1"/>
          </p:nvGrpSpPr>
          <p:grpSpPr>
            <a:xfrm>
              <a:off x="8869593" y="8539674"/>
              <a:ext cx="3066569" cy="398220"/>
              <a:chOff x="8869593" y="8539674"/>
              <a:chExt cx="3066569" cy="398220"/>
            </a:xfrm>
          </p:grpSpPr>
          <p:pic>
            <p:nvPicPr>
              <p:cNvPr id="22" name="Picture 21"/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69593" y="8539674"/>
                <a:ext cx="1661890" cy="398220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 userDrawn="1"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716801" y="8606187"/>
                <a:ext cx="1219361" cy="271598"/>
              </a:xfrm>
              <a:prstGeom prst="rect">
                <a:avLst/>
              </a:prstGeom>
            </p:spPr>
          </p:pic>
        </p:grp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C712DAC4-8039-42D2-BC7D-14BC1D06DD7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66257" y="6077510"/>
            <a:ext cx="3327848" cy="780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004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457201"/>
            <a:ext cx="6172200" cy="540385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241540" y="6047808"/>
            <a:ext cx="11464937" cy="678148"/>
            <a:chOff x="172412" y="8437931"/>
            <a:chExt cx="11847176" cy="499963"/>
          </a:xfrm>
        </p:grpSpPr>
        <p:cxnSp>
          <p:nvCxnSpPr>
            <p:cNvPr id="12" name="Straight Connector 11"/>
            <p:cNvCxnSpPr/>
            <p:nvPr userDrawn="1"/>
          </p:nvCxnSpPr>
          <p:spPr>
            <a:xfrm>
              <a:off x="172412" y="8437931"/>
              <a:ext cx="11847176" cy="0"/>
            </a:xfrm>
            <a:prstGeom prst="line">
              <a:avLst/>
            </a:prstGeom>
            <a:ln>
              <a:solidFill>
                <a:srgbClr val="B8141D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" name="Group 12"/>
            <p:cNvGrpSpPr/>
            <p:nvPr userDrawn="1"/>
          </p:nvGrpSpPr>
          <p:grpSpPr>
            <a:xfrm>
              <a:off x="8869593" y="8539674"/>
              <a:ext cx="3066569" cy="398220"/>
              <a:chOff x="8869593" y="8539674"/>
              <a:chExt cx="3066569" cy="398220"/>
            </a:xfrm>
          </p:grpSpPr>
          <p:pic>
            <p:nvPicPr>
              <p:cNvPr id="14" name="Picture 13"/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69593" y="8539674"/>
                <a:ext cx="1661890" cy="398220"/>
              </a:xfrm>
              <a:prstGeom prst="rect">
                <a:avLst/>
              </a:prstGeom>
            </p:spPr>
          </p:pic>
          <p:pic>
            <p:nvPicPr>
              <p:cNvPr id="15" name="Picture 14"/>
              <p:cNvPicPr>
                <a:picLocks noChangeAspect="1"/>
              </p:cNvPicPr>
              <p:nvPr userDrawn="1"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716801" y="8606187"/>
                <a:ext cx="1219361" cy="271598"/>
              </a:xfrm>
              <a:prstGeom prst="rect">
                <a:avLst/>
              </a:prstGeom>
            </p:spPr>
          </p:pic>
        </p:grpSp>
      </p:grpSp>
      <p:pic>
        <p:nvPicPr>
          <p:cNvPr id="17" name="Picture 16">
            <a:extLst>
              <a:ext uri="{FF2B5EF4-FFF2-40B4-BE49-F238E27FC236}">
                <a16:creationId xmlns:a16="http://schemas.microsoft.com/office/drawing/2014/main" id="{B5C016F1-F4FD-4860-82AC-D9FA1CC18DC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56709" y="6058543"/>
            <a:ext cx="3408722" cy="799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440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C:\Users\ttomljen\Desktop\Stablo1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8820" y="1"/>
            <a:ext cx="3519291" cy="6184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7"/>
          <p:cNvSpPr>
            <a:spLocks noGrp="1"/>
          </p:cNvSpPr>
          <p:nvPr userDrawn="1">
            <p:ph type="title"/>
          </p:nvPr>
        </p:nvSpPr>
        <p:spPr>
          <a:xfrm>
            <a:off x="717933" y="1447878"/>
            <a:ext cx="7579232" cy="3120641"/>
          </a:xfrm>
          <a:prstGeom prst="rect">
            <a:avLst/>
          </a:prstGeom>
          <a:solidFill>
            <a:srgbClr val="B8141D"/>
          </a:solidFill>
          <a:ln cmpd="dbl">
            <a:solidFill>
              <a:srgbClr val="C00000"/>
            </a:solidFill>
          </a:ln>
        </p:spPr>
        <p:txBody>
          <a:bodyPr/>
          <a:lstStyle>
            <a:lvl1pPr>
              <a:defRPr sz="27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 userDrawn="1">
            <p:ph type="body" sz="quarter" idx="10"/>
          </p:nvPr>
        </p:nvSpPr>
        <p:spPr>
          <a:xfrm>
            <a:off x="717933" y="5140186"/>
            <a:ext cx="6601691" cy="1044575"/>
          </a:xfrm>
          <a:prstGeom prst="rect">
            <a:avLst/>
          </a:prstGeom>
          <a:noFill/>
          <a:ln w="6350">
            <a:solidFill>
              <a:srgbClr val="C00000"/>
            </a:solidFill>
            <a:prstDash val="sysDot"/>
          </a:ln>
        </p:spPr>
        <p:txBody>
          <a:bodyPr/>
          <a:lstStyle>
            <a:lvl1pPr marL="0" indent="0">
              <a:buNone/>
              <a:defRPr sz="1125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6196" y="6226130"/>
            <a:ext cx="1542269" cy="549327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1442" y="6331790"/>
            <a:ext cx="1412655" cy="40229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06CC9DF-F64D-4172-B55C-75F53CC2FCDC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17933" y="56702"/>
            <a:ext cx="4887367" cy="114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92909"/>
      </p:ext>
    </p:extLst>
  </p:cSld>
  <p:clrMapOvr>
    <a:masterClrMapping/>
  </p:clrMapOvr>
  <p:hf sldNum="0"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1033" y="217346"/>
            <a:ext cx="10162206" cy="71430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032" y="1825625"/>
            <a:ext cx="109227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  <a:endParaRPr lang="hr-HR" dirty="0"/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969995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§"/>
        <a:defRPr sz="2400" kern="1200">
          <a:solidFill>
            <a:srgbClr val="0F1A2F"/>
          </a:solidFill>
          <a:latin typeface="+mj-lt"/>
          <a:ea typeface="+mn-ea"/>
          <a:cs typeface="+mn-cs"/>
        </a:defRPr>
      </a:lvl1pPr>
      <a:lvl2pPr marL="5349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Font typeface="Calibri" panose="020F0502020204030204" pitchFamily="34" charset="0"/>
        <a:buChar char="⁻"/>
        <a:defRPr sz="16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51235" y="1167960"/>
            <a:ext cx="6102613" cy="1519257"/>
          </a:xfrm>
          <a:noFill/>
        </p:spPr>
        <p:txBody>
          <a:bodyPr>
            <a:noAutofit/>
          </a:bodyPr>
          <a:lstStyle/>
          <a:p>
            <a:pPr algn="ctr"/>
            <a:r>
              <a:rPr lang="hr-HR" sz="3200" dirty="0">
                <a:solidFill>
                  <a:srgbClr val="C00000"/>
                </a:solidFill>
              </a:rPr>
              <a:t>Inicijalna akreditacija studija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51235" y="4950652"/>
            <a:ext cx="611428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i="1" dirty="0">
                <a:solidFill>
                  <a:srgbClr val="002060"/>
                </a:solidFill>
                <a:latin typeface="Calibri" panose="020F0502020204030204"/>
              </a:rPr>
              <a:t>Vlatka Šušnjak Kuljiš</a:t>
            </a:r>
            <a:endParaRPr lang="en-GB" sz="1600" i="1" dirty="0">
              <a:solidFill>
                <a:srgbClr val="002060"/>
              </a:solidFill>
              <a:latin typeface="Calibri" panose="020F0502020204030204"/>
            </a:endParaRPr>
          </a:p>
          <a:p>
            <a:r>
              <a:rPr lang="en-GB" sz="1600" b="1" i="1" dirty="0">
                <a:solidFill>
                  <a:srgbClr val="C00000"/>
                </a:solidFill>
                <a:latin typeface="Calibri" panose="020F0502020204030204"/>
              </a:rPr>
              <a:t>Online </a:t>
            </a:r>
            <a:r>
              <a:rPr lang="hr-HR" sz="1600" b="1" i="1" dirty="0">
                <a:solidFill>
                  <a:srgbClr val="C00000"/>
                </a:solidFill>
                <a:latin typeface="Calibri" panose="020F0502020204030204"/>
              </a:rPr>
              <a:t>edukacija</a:t>
            </a:r>
            <a:endParaRPr lang="en-GB" sz="1600" i="1" dirty="0">
              <a:solidFill>
                <a:srgbClr val="002060"/>
              </a:solidFill>
              <a:latin typeface="Calibri" panose="020F050202020403020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1235" y="3206058"/>
            <a:ext cx="6114285" cy="830997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2400" b="1" dirty="0">
                <a:solidFill>
                  <a:prstClr val="white"/>
                </a:solidFill>
                <a:latin typeface="Calibri Light" panose="020F0302020204030204"/>
              </a:rPr>
              <a:t>Upute za provođenje postupka inicijalne akreditacija </a:t>
            </a:r>
            <a:r>
              <a:rPr lang="hr-HR" sz="2400" b="1" i="1" dirty="0">
                <a:solidFill>
                  <a:prstClr val="white"/>
                </a:solidFill>
                <a:latin typeface="Calibri Light" panose="020F0302020204030204"/>
              </a:rPr>
              <a:t>studija</a:t>
            </a:r>
            <a:endParaRPr lang="hr-HR" sz="2400" b="1" dirty="0">
              <a:solidFill>
                <a:prstClr val="white"/>
              </a:solidFill>
              <a:latin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7116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FA4A87F-21D1-4694-86F1-16BD9104AF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r-H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0512EA-8447-4F3A-827D-0423FB02B9E4}"/>
              </a:ext>
            </a:extLst>
          </p:cNvPr>
          <p:cNvSpPr txBox="1"/>
          <p:nvPr/>
        </p:nvSpPr>
        <p:spPr>
          <a:xfrm>
            <a:off x="567267" y="330200"/>
            <a:ext cx="81703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b="1" dirty="0">
                <a:solidFill>
                  <a:schemeClr val="bg1"/>
                </a:solidFill>
                <a:ea typeface="+mj-ea"/>
                <a:cs typeface="+mj-cs"/>
              </a:rPr>
              <a:t>Odlučivanje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32F998B-92E5-48C5-A5CC-F5F197A76ACC}"/>
              </a:ext>
            </a:extLst>
          </p:cNvPr>
          <p:cNvSpPr/>
          <p:nvPr/>
        </p:nvSpPr>
        <p:spPr>
          <a:xfrm>
            <a:off x="745067" y="1888067"/>
            <a:ext cx="872066" cy="7450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200" dirty="0"/>
              <a:t>Završno izvješće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DF7EB78-9720-4E27-9B61-40A126DEB115}"/>
              </a:ext>
            </a:extLst>
          </p:cNvPr>
          <p:cNvSpPr/>
          <p:nvPr/>
        </p:nvSpPr>
        <p:spPr>
          <a:xfrm>
            <a:off x="745067" y="3073398"/>
            <a:ext cx="872066" cy="7450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200" dirty="0"/>
              <a:t>Očitovanje VU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6FCFEB-3EB0-446D-B1C8-B59F200C4C7C}"/>
              </a:ext>
            </a:extLst>
          </p:cNvPr>
          <p:cNvSpPr/>
          <p:nvPr/>
        </p:nvSpPr>
        <p:spPr>
          <a:xfrm>
            <a:off x="745067" y="4191000"/>
            <a:ext cx="872066" cy="7450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200" dirty="0"/>
              <a:t>Ostala dokumentacija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E60A77-A64C-4258-8717-1F211A5AA363}"/>
              </a:ext>
            </a:extLst>
          </p:cNvPr>
          <p:cNvSpPr/>
          <p:nvPr/>
        </p:nvSpPr>
        <p:spPr>
          <a:xfrm>
            <a:off x="2532299" y="3073398"/>
            <a:ext cx="1438567" cy="7450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  <a:p>
            <a:pPr algn="ctr"/>
            <a:r>
              <a:rPr lang="hr-HR" dirty="0"/>
              <a:t>Akreditacijski savjet</a:t>
            </a:r>
          </a:p>
          <a:p>
            <a:pPr algn="ctr"/>
            <a:endParaRPr lang="hr-HR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4FD6EBE-B46B-4267-B301-6A57AD6E1F95}"/>
              </a:ext>
            </a:extLst>
          </p:cNvPr>
          <p:cNvCxnSpPr/>
          <p:nvPr/>
        </p:nvCxnSpPr>
        <p:spPr>
          <a:xfrm>
            <a:off x="1862667" y="2328333"/>
            <a:ext cx="482600" cy="584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7A81581-A835-4A06-8E98-AF0096147B74}"/>
              </a:ext>
            </a:extLst>
          </p:cNvPr>
          <p:cNvCxnSpPr/>
          <p:nvPr/>
        </p:nvCxnSpPr>
        <p:spPr>
          <a:xfrm>
            <a:off x="1778000" y="3429000"/>
            <a:ext cx="56726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6800A8E-0672-40AA-9F50-097FEC538D6B}"/>
              </a:ext>
            </a:extLst>
          </p:cNvPr>
          <p:cNvCxnSpPr/>
          <p:nvPr/>
        </p:nvCxnSpPr>
        <p:spPr>
          <a:xfrm flipV="1">
            <a:off x="1930400" y="4055533"/>
            <a:ext cx="668867" cy="508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03FC2081-4A80-48B3-9ECD-72C4B752BC66}"/>
              </a:ext>
            </a:extLst>
          </p:cNvPr>
          <p:cNvSpPr/>
          <p:nvPr/>
        </p:nvSpPr>
        <p:spPr>
          <a:xfrm>
            <a:off x="4521200" y="2789766"/>
            <a:ext cx="1126067" cy="12784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200" dirty="0"/>
              <a:t>Obrazloženi prijedlog o izdavanju dopusnice za izvođenje studija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7D1E4E7-0EB1-4A8C-9577-E00F99D33233}"/>
              </a:ext>
            </a:extLst>
          </p:cNvPr>
          <p:cNvCxnSpPr/>
          <p:nvPr/>
        </p:nvCxnSpPr>
        <p:spPr>
          <a:xfrm>
            <a:off x="4114800" y="3429000"/>
            <a:ext cx="3048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B32DD760-CD9A-409F-87AF-5C0CDA2C607F}"/>
              </a:ext>
            </a:extLst>
          </p:cNvPr>
          <p:cNvSpPr/>
          <p:nvPr/>
        </p:nvSpPr>
        <p:spPr>
          <a:xfrm>
            <a:off x="4521200" y="4699000"/>
            <a:ext cx="1126067" cy="660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Prigovor VU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17ACF20-A462-4D9E-B059-F27C0F607D65}"/>
              </a:ext>
            </a:extLst>
          </p:cNvPr>
          <p:cNvCxnSpPr/>
          <p:nvPr/>
        </p:nvCxnSpPr>
        <p:spPr>
          <a:xfrm>
            <a:off x="5054600" y="4191000"/>
            <a:ext cx="0" cy="3725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D3B55FDB-97FE-4175-AB1B-BE2DF88C4253}"/>
              </a:ext>
            </a:extLst>
          </p:cNvPr>
          <p:cNvSpPr/>
          <p:nvPr/>
        </p:nvSpPr>
        <p:spPr>
          <a:xfrm>
            <a:off x="6637867" y="4588933"/>
            <a:ext cx="990600" cy="7704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200" dirty="0"/>
              <a:t>Povjerenstvo za prigovore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5AABFB1-7667-42B8-8981-8C6AA502AF5E}"/>
              </a:ext>
            </a:extLst>
          </p:cNvPr>
          <p:cNvCxnSpPr/>
          <p:nvPr/>
        </p:nvCxnSpPr>
        <p:spPr>
          <a:xfrm>
            <a:off x="5833533" y="5003800"/>
            <a:ext cx="71120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3B68E8B1-2FAD-4B54-811D-FEE4F443D538}"/>
              </a:ext>
            </a:extLst>
          </p:cNvPr>
          <p:cNvSpPr txBox="1"/>
          <p:nvPr/>
        </p:nvSpPr>
        <p:spPr>
          <a:xfrm>
            <a:off x="5812366" y="5029200"/>
            <a:ext cx="7112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30 dana</a:t>
            </a:r>
            <a:endParaRPr lang="hr-HR" sz="12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34DD07F-0DDC-4FE8-8425-B09744AF1EFB}"/>
              </a:ext>
            </a:extLst>
          </p:cNvPr>
          <p:cNvSpPr/>
          <p:nvPr/>
        </p:nvSpPr>
        <p:spPr>
          <a:xfrm>
            <a:off x="6637867" y="3043765"/>
            <a:ext cx="965200" cy="7704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AZVO</a:t>
            </a:r>
            <a:endParaRPr lang="hr-HR" dirty="0"/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1FE0B136-EDC6-4CD5-A3FA-A41A3E8673F8}"/>
              </a:ext>
            </a:extLst>
          </p:cNvPr>
          <p:cNvCxnSpPr>
            <a:cxnSpLocks/>
          </p:cNvCxnSpPr>
          <p:nvPr/>
        </p:nvCxnSpPr>
        <p:spPr>
          <a:xfrm flipV="1">
            <a:off x="7133167" y="3911600"/>
            <a:ext cx="0" cy="584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2370996-01E1-4DFF-BF13-1B8B50E05D5F}"/>
              </a:ext>
            </a:extLst>
          </p:cNvPr>
          <p:cNvCxnSpPr/>
          <p:nvPr/>
        </p:nvCxnSpPr>
        <p:spPr>
          <a:xfrm>
            <a:off x="5812366" y="3539067"/>
            <a:ext cx="73236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48754315-DAF5-4E87-8FDC-FA692F6F1999}"/>
              </a:ext>
            </a:extLst>
          </p:cNvPr>
          <p:cNvSpPr txBox="1"/>
          <p:nvPr/>
        </p:nvSpPr>
        <p:spPr>
          <a:xfrm>
            <a:off x="7120467" y="4091802"/>
            <a:ext cx="6900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15 dana</a:t>
            </a:r>
            <a:endParaRPr lang="hr-HR" sz="1200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45E65BA-4B52-417A-906E-A93A5E831F63}"/>
              </a:ext>
            </a:extLst>
          </p:cNvPr>
          <p:cNvSpPr/>
          <p:nvPr/>
        </p:nvSpPr>
        <p:spPr>
          <a:xfrm>
            <a:off x="8348133" y="2620433"/>
            <a:ext cx="1744130" cy="70696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200" dirty="0"/>
              <a:t>Rješenje kojim se izdaje dopusnica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F6C176B-B0A5-405D-A6D7-E71216967CFC}"/>
              </a:ext>
            </a:extLst>
          </p:cNvPr>
          <p:cNvSpPr/>
          <p:nvPr/>
        </p:nvSpPr>
        <p:spPr>
          <a:xfrm>
            <a:off x="8348129" y="3657600"/>
            <a:ext cx="1744134" cy="70696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200" dirty="0"/>
              <a:t>Rješenje kojim se odbija izdavanje dopusnice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C895E25-9804-42F4-BD63-DBB33DB1EA06}"/>
              </a:ext>
            </a:extLst>
          </p:cNvPr>
          <p:cNvCxnSpPr/>
          <p:nvPr/>
        </p:nvCxnSpPr>
        <p:spPr>
          <a:xfrm flipV="1">
            <a:off x="7810493" y="2912533"/>
            <a:ext cx="444507" cy="4148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1F988125-31EB-451E-8F4B-2A5DB19AE2F0}"/>
              </a:ext>
            </a:extLst>
          </p:cNvPr>
          <p:cNvCxnSpPr/>
          <p:nvPr/>
        </p:nvCxnSpPr>
        <p:spPr>
          <a:xfrm>
            <a:off x="7810493" y="3814232"/>
            <a:ext cx="444507" cy="2775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0140989A-BA81-4158-B7C7-248AC27BDE55}"/>
              </a:ext>
            </a:extLst>
          </p:cNvPr>
          <p:cNvSpPr txBox="1"/>
          <p:nvPr/>
        </p:nvSpPr>
        <p:spPr>
          <a:xfrm>
            <a:off x="7789325" y="3323050"/>
            <a:ext cx="558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  30 dana</a:t>
            </a:r>
            <a:endParaRPr lang="hr-HR" sz="1200" dirty="0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622A5E44-C797-4AA6-B920-C81893A8A3A5}"/>
              </a:ext>
            </a:extLst>
          </p:cNvPr>
          <p:cNvSpPr/>
          <p:nvPr/>
        </p:nvSpPr>
        <p:spPr>
          <a:xfrm>
            <a:off x="10303933" y="2948514"/>
            <a:ext cx="990601" cy="9609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200" dirty="0"/>
              <a:t>Upravni spor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D136ADE2-D173-4520-A975-ABEB889EF47F}"/>
              </a:ext>
            </a:extLst>
          </p:cNvPr>
          <p:cNvSpPr/>
          <p:nvPr/>
        </p:nvSpPr>
        <p:spPr>
          <a:xfrm>
            <a:off x="8602133" y="1551801"/>
            <a:ext cx="1329267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  <a:p>
            <a:pPr algn="ctr"/>
            <a:r>
              <a:rPr lang="hr-HR" sz="1200" dirty="0"/>
              <a:t>MZO upis u Upisnik </a:t>
            </a:r>
            <a:r>
              <a:rPr lang="hr-HR" sz="1200" dirty="0" err="1"/>
              <a:t>stud</a:t>
            </a:r>
            <a:r>
              <a:rPr lang="hr-HR" sz="1200" dirty="0"/>
              <a:t>. programa</a:t>
            </a:r>
          </a:p>
          <a:p>
            <a:pPr algn="ctr"/>
            <a:endParaRPr lang="hr-HR" sz="1200" dirty="0"/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F49DF4E6-F2EC-4DA8-BF15-446FDF9EB5F6}"/>
              </a:ext>
            </a:extLst>
          </p:cNvPr>
          <p:cNvCxnSpPr/>
          <p:nvPr/>
        </p:nvCxnSpPr>
        <p:spPr>
          <a:xfrm flipV="1">
            <a:off x="9287933" y="2209800"/>
            <a:ext cx="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3071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7F0AC4E-9A07-4596-92CB-6158129380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pPr marL="0" indent="0">
              <a:buNone/>
            </a:pPr>
            <a:r>
              <a:rPr lang="en-GB" dirty="0"/>
              <a:t>																																																						</a:t>
            </a:r>
          </a:p>
          <a:p>
            <a:pPr marL="0" indent="0">
              <a:buNone/>
            </a:pPr>
            <a:r>
              <a:rPr lang="hr-HR" sz="1600" dirty="0"/>
              <a:t>Visoko učilište obavezno je prije početka akademske godine dostaviti Agenciji ugovore o radu kojima dokazuje ispunjavanje kriterija</a:t>
            </a:r>
          </a:p>
          <a:p>
            <a:pPr marL="0" indent="0">
              <a:buNone/>
            </a:pPr>
            <a:r>
              <a:rPr lang="hr-HR" sz="1600" dirty="0"/>
              <a:t>propisanih ZOK čl. 12. stavak 3.</a:t>
            </a:r>
          </a:p>
          <a:p>
            <a:pPr marL="0" indent="0">
              <a:buNone/>
            </a:pPr>
            <a:r>
              <a:rPr lang="hr-HR" sz="1600" dirty="0">
                <a:solidFill>
                  <a:srgbClr val="231F20"/>
                </a:solidFill>
                <a:latin typeface="Minion Pro Cond"/>
              </a:rPr>
              <a:t>(3) U vrijeme podnošenja zahtjeva visoko učilište treba zapošljavati nastavnike koji će izvoditi kolegije u ukupnoj vrijednosti najmanje 50 % svih oblika neposredne nastave prve godine sveučilišnog studija odnosno 35 % svih oblika neposredne nastave prve godine stručnog studija, a svake sljedeće godine nastavnike koji će izvoditi kolegije u ukupnoj vrijednosti najmanje 50 % svih oblika neposredne nastave za sveučilišni studij odnosno 35 % svih oblika neposredne nastave za stručni studij sljedeće godine studija.</a:t>
            </a:r>
            <a:endParaRPr lang="hr-HR" sz="1600" dirty="0"/>
          </a:p>
          <a:p>
            <a:pPr marL="0" indent="0">
              <a:buNone/>
            </a:pPr>
            <a:endParaRPr lang="hr-HR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317BC4-0C03-43F7-95B7-DB9FECFC4979}"/>
              </a:ext>
            </a:extLst>
          </p:cNvPr>
          <p:cNvSpPr txBox="1"/>
          <p:nvPr/>
        </p:nvSpPr>
        <p:spPr>
          <a:xfrm>
            <a:off x="541867" y="279400"/>
            <a:ext cx="71797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b="1" dirty="0">
                <a:solidFill>
                  <a:schemeClr val="bg1"/>
                </a:solidFill>
                <a:ea typeface="+mj-ea"/>
                <a:cs typeface="+mj-cs"/>
              </a:rPr>
              <a:t>Naknadno praćenje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CC03988-3CDC-48A0-8586-F4F0AFAEC106}"/>
              </a:ext>
            </a:extLst>
          </p:cNvPr>
          <p:cNvSpPr/>
          <p:nvPr/>
        </p:nvSpPr>
        <p:spPr>
          <a:xfrm>
            <a:off x="838200" y="2023533"/>
            <a:ext cx="1354667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DOPUSNICA</a:t>
            </a:r>
            <a:endParaRPr lang="hr-HR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B3AD25D-FD96-43EE-817E-14231F9E96D6}"/>
              </a:ext>
            </a:extLst>
          </p:cNvPr>
          <p:cNvSpPr/>
          <p:nvPr/>
        </p:nvSpPr>
        <p:spPr>
          <a:xfrm>
            <a:off x="3598333" y="1940014"/>
            <a:ext cx="1507067" cy="7523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AKCIJSKI PLAN</a:t>
            </a:r>
            <a:endParaRPr lang="hr-HR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4342D9F-2945-4CAD-B73B-0084C4305D3C}"/>
              </a:ext>
            </a:extLst>
          </p:cNvPr>
          <p:cNvCxnSpPr/>
          <p:nvPr/>
        </p:nvCxnSpPr>
        <p:spPr>
          <a:xfrm>
            <a:off x="2404533" y="2286000"/>
            <a:ext cx="1092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AB36A35-DFBA-41BD-9177-34806BD6DDDA}"/>
              </a:ext>
            </a:extLst>
          </p:cNvPr>
          <p:cNvCxnSpPr/>
          <p:nvPr/>
        </p:nvCxnSpPr>
        <p:spPr>
          <a:xfrm>
            <a:off x="5376333" y="2345267"/>
            <a:ext cx="8636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EA80AD06-9145-47B6-8296-A4036CDAECD4}"/>
              </a:ext>
            </a:extLst>
          </p:cNvPr>
          <p:cNvSpPr/>
          <p:nvPr/>
        </p:nvSpPr>
        <p:spPr>
          <a:xfrm>
            <a:off x="6493933" y="2023533"/>
            <a:ext cx="1363134" cy="7523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200" dirty="0"/>
              <a:t>Povjerenstvo za naknadno praćenje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EBD02C0-0379-4DE3-99A1-CB9AD3D927AF}"/>
              </a:ext>
            </a:extLst>
          </p:cNvPr>
          <p:cNvCxnSpPr/>
          <p:nvPr/>
        </p:nvCxnSpPr>
        <p:spPr>
          <a:xfrm>
            <a:off x="8077200" y="2345267"/>
            <a:ext cx="89746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9DF4FB5F-FAF1-4DEC-A46C-932B51AD6AF4}"/>
              </a:ext>
            </a:extLst>
          </p:cNvPr>
          <p:cNvSpPr/>
          <p:nvPr/>
        </p:nvSpPr>
        <p:spPr>
          <a:xfrm>
            <a:off x="9262533" y="2108200"/>
            <a:ext cx="1072704" cy="6676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200" dirty="0"/>
              <a:t>Akreditacijski savjet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9DE1DFF-992D-46C2-9787-88110B1BA046}"/>
              </a:ext>
            </a:extLst>
          </p:cNvPr>
          <p:cNvSpPr txBox="1"/>
          <p:nvPr/>
        </p:nvSpPr>
        <p:spPr>
          <a:xfrm>
            <a:off x="2404533" y="2399694"/>
            <a:ext cx="9736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3 </a:t>
            </a:r>
            <a:r>
              <a:rPr lang="hr-HR" sz="1200" dirty="0"/>
              <a:t>mjeseca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6057F2D-411A-4D0A-A6D3-0558BEFA15B9}"/>
              </a:ext>
            </a:extLst>
          </p:cNvPr>
          <p:cNvSpPr txBox="1"/>
          <p:nvPr/>
        </p:nvSpPr>
        <p:spPr>
          <a:xfrm>
            <a:off x="8077200" y="2399694"/>
            <a:ext cx="8974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dirty="0"/>
              <a:t>Mišljenje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854A334-4579-4A5B-81B0-3ED951D28D1C}"/>
              </a:ext>
            </a:extLst>
          </p:cNvPr>
          <p:cNvCxnSpPr/>
          <p:nvPr/>
        </p:nvCxnSpPr>
        <p:spPr>
          <a:xfrm>
            <a:off x="1498600" y="2775856"/>
            <a:ext cx="0" cy="7124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76052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877" y="460075"/>
            <a:ext cx="11164388" cy="4841567"/>
          </a:xfrm>
        </p:spPr>
        <p:txBody>
          <a:bodyPr/>
          <a:lstStyle/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sz="4400" b="1" dirty="0"/>
              <a:t>Hvala na pažnji</a:t>
            </a:r>
            <a:r>
              <a:rPr lang="en-GB" sz="4400" b="1" dirty="0"/>
              <a:t>!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0071" y="2698000"/>
            <a:ext cx="5334000" cy="223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362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22515" y="320540"/>
            <a:ext cx="9915447" cy="534838"/>
          </a:xfrm>
        </p:spPr>
        <p:txBody>
          <a:bodyPr>
            <a:normAutofit fontScale="90000"/>
          </a:bodyPr>
          <a:lstStyle/>
          <a:p>
            <a:r>
              <a:rPr lang="hr-HR" sz="3600" dirty="0"/>
              <a:t>Zakonodavni okvir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515" y="1135780"/>
            <a:ext cx="11164388" cy="4909419"/>
          </a:xfrm>
        </p:spPr>
        <p:txBody>
          <a:bodyPr>
            <a:normAutofit/>
          </a:bodyPr>
          <a:lstStyle/>
          <a:p>
            <a:endParaRPr lang="hr-HR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4B75E49-10C1-494E-9057-AE30EFFA988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2287" y="1371955"/>
            <a:ext cx="2886075" cy="192217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6D27A2F-A9D6-454A-9E15-070A4E6D2665}"/>
              </a:ext>
            </a:extLst>
          </p:cNvPr>
          <p:cNvSpPr txBox="1"/>
          <p:nvPr/>
        </p:nvSpPr>
        <p:spPr>
          <a:xfrm>
            <a:off x="522515" y="3590489"/>
            <a:ext cx="1098368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Europski standardi i smjernice (ESG)                                          2022. Zakon o osiguravanju kvalitete u visokom 							 obrazovanju i znanosti (ZOK)</a:t>
            </a:r>
          </a:p>
          <a:p>
            <a:endParaRPr lang="hr-HR" dirty="0"/>
          </a:p>
          <a:p>
            <a:r>
              <a:rPr lang="hr-HR" dirty="0"/>
              <a:t>2021. g. usvojen novi postupak inicijalne </a:t>
            </a:r>
            <a:r>
              <a:rPr lang="hr-HR" dirty="0" err="1"/>
              <a:t>akr</a:t>
            </a:r>
            <a:r>
              <a:rPr lang="hr-HR" dirty="0"/>
              <a:t>.                          2023. g. usvojen novi postupak inicijalne </a:t>
            </a:r>
            <a:r>
              <a:rPr lang="hr-HR" dirty="0" err="1"/>
              <a:t>akre</a:t>
            </a:r>
            <a:r>
              <a:rPr lang="hr-HR" dirty="0"/>
              <a:t>. u skladu</a:t>
            </a:r>
          </a:p>
          <a:p>
            <a:r>
              <a:rPr lang="hr-HR" dirty="0"/>
              <a:t>i implementirani novi standardi za vrednovanje                      s novim ZOK-om i nadopunjeni standardi za vrednovanje</a:t>
            </a:r>
          </a:p>
          <a:p>
            <a:r>
              <a:rPr lang="hr-HR" dirty="0"/>
              <a:t>u skladu s revidiranim ESG</a:t>
            </a:r>
          </a:p>
          <a:p>
            <a:endParaRPr lang="hr-HR" dirty="0"/>
          </a:p>
          <a:p>
            <a:endParaRPr lang="en-GB" dirty="0"/>
          </a:p>
          <a:p>
            <a:endParaRPr lang="hr-HR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C306C81-FD2B-413F-9F2D-D97DA15838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15" y="1689164"/>
            <a:ext cx="4496392" cy="1770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465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31032" y="217345"/>
            <a:ext cx="10922769" cy="734001"/>
          </a:xfrm>
        </p:spPr>
        <p:txBody>
          <a:bodyPr>
            <a:normAutofit/>
          </a:bodyPr>
          <a:lstStyle/>
          <a:p>
            <a:r>
              <a:rPr lang="hr-HR" dirty="0"/>
              <a:t>Što je novo/drugačije u postupku inicijalne akreditacije?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/>
              <a:t>1. Inicijalna akreditacija studija obavezna je za sve nove studije </a:t>
            </a:r>
            <a:r>
              <a:rPr lang="hr-HR" b="1" dirty="0"/>
              <a:t>svih visokih učilišta</a:t>
            </a:r>
          </a:p>
          <a:p>
            <a:pPr marL="0" indent="0">
              <a:buNone/>
            </a:pPr>
            <a:r>
              <a:rPr lang="hr-HR" dirty="0"/>
              <a:t>2. </a:t>
            </a:r>
            <a:r>
              <a:rPr lang="hr-HR" b="1" dirty="0"/>
              <a:t>Rješenje</a:t>
            </a:r>
            <a:r>
              <a:rPr lang="hr-HR" dirty="0"/>
              <a:t> o izdavanju dopusnice ili o odbijanju izdavanja dopusnice </a:t>
            </a:r>
            <a:r>
              <a:rPr lang="hr-HR" b="1" dirty="0"/>
              <a:t>donosi Agencija</a:t>
            </a:r>
          </a:p>
          <a:p>
            <a:pPr marL="0" indent="0">
              <a:buNone/>
            </a:pPr>
            <a:r>
              <a:rPr lang="hr-HR" dirty="0"/>
              <a:t>3</a:t>
            </a:r>
            <a:r>
              <a:rPr lang="hr-HR" b="1" dirty="0"/>
              <a:t>. Upravni postupak</a:t>
            </a:r>
          </a:p>
          <a:p>
            <a:pPr marL="0" indent="0">
              <a:buNone/>
            </a:pPr>
            <a:r>
              <a:rPr lang="hr-HR" dirty="0"/>
              <a:t>4. Provjera usklađenosti s dokumentom </a:t>
            </a:r>
            <a:r>
              <a:rPr lang="hr-HR" b="1" dirty="0"/>
              <a:t>Mreža</a:t>
            </a:r>
            <a:r>
              <a:rPr lang="hr-HR" dirty="0"/>
              <a:t> visokih učilišta i studijskih programa u RH</a:t>
            </a:r>
          </a:p>
          <a:p>
            <a:pPr marL="0" indent="0">
              <a:buNone/>
            </a:pPr>
            <a:r>
              <a:rPr lang="hr-HR" dirty="0"/>
              <a:t>   stav</a:t>
            </a:r>
            <a:r>
              <a:rPr lang="hr-HR" dirty="0">
                <a:solidFill>
                  <a:schemeClr val="tx1"/>
                </a:solidFill>
              </a:rPr>
              <a:t>lje</a:t>
            </a:r>
            <a:r>
              <a:rPr lang="hr-HR" dirty="0"/>
              <a:t>na</a:t>
            </a:r>
            <a:r>
              <a:rPr lang="hr-HR" b="1" dirty="0"/>
              <a:t> izvan snage / Elaborat o opravdanosti izvođenja studija za javna VU     </a:t>
            </a:r>
          </a:p>
          <a:p>
            <a:pPr marL="0" indent="0">
              <a:buNone/>
            </a:pPr>
            <a:r>
              <a:rPr lang="hr-HR" dirty="0"/>
              <a:t>5.</a:t>
            </a:r>
            <a:r>
              <a:rPr lang="hr-HR" b="1" dirty="0"/>
              <a:t> Naknadno pra</a:t>
            </a:r>
            <a:r>
              <a:rPr lang="hr-HR" b="1" dirty="0">
                <a:solidFill>
                  <a:schemeClr val="tx1"/>
                </a:solidFill>
              </a:rPr>
              <a:t>ć</a:t>
            </a:r>
            <a:r>
              <a:rPr lang="hr-HR" b="1" dirty="0"/>
              <a:t>enje – </a:t>
            </a:r>
            <a:r>
              <a:rPr lang="hr-HR" dirty="0"/>
              <a:t>dostava akcijskog plana</a:t>
            </a:r>
          </a:p>
          <a:p>
            <a:pPr marL="0" indent="0">
              <a:buNone/>
            </a:pPr>
            <a:r>
              <a:rPr lang="hr-HR" dirty="0"/>
              <a:t>6</a:t>
            </a:r>
            <a:r>
              <a:rPr lang="hr-HR" b="1" dirty="0"/>
              <a:t>. Dostava ugovora o radu prije početka nove akademske godine </a:t>
            </a:r>
          </a:p>
          <a:p>
            <a:pPr marL="0" indent="0">
              <a:buNone/>
            </a:pPr>
            <a:r>
              <a:rPr lang="hr-HR" dirty="0"/>
              <a:t>7. Minimalni kvantitativni uvjeti </a:t>
            </a:r>
          </a:p>
          <a:p>
            <a:pPr marL="0" indent="0">
              <a:buNone/>
            </a:pPr>
            <a:r>
              <a:rPr lang="hr-HR" dirty="0"/>
              <a:t>8. Sastav stručnog povjerenstva – s 3 člana na 5 članova (strani članovi) </a:t>
            </a:r>
          </a:p>
        </p:txBody>
      </p:sp>
    </p:spTree>
    <p:extLst>
      <p:ext uri="{BB962C8B-B14F-4D97-AF65-F5344CB8AC3E}">
        <p14:creationId xmlns:p14="http://schemas.microsoft.com/office/powerpoint/2010/main" val="1591161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31032" y="217345"/>
            <a:ext cx="10922769" cy="734001"/>
          </a:xfrm>
        </p:spPr>
        <p:txBody>
          <a:bodyPr>
            <a:normAutofit/>
          </a:bodyPr>
          <a:lstStyle/>
          <a:p>
            <a:r>
              <a:rPr lang="hr-HR" dirty="0"/>
              <a:t>Kada se provodi postupak inicijalne akreditacije?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931" y="1079500"/>
            <a:ext cx="10922769" cy="4818242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endParaRPr lang="en-GB" b="1" u="sng" dirty="0"/>
          </a:p>
          <a:p>
            <a:pPr marL="0" indent="0" fontAlgn="base">
              <a:buNone/>
            </a:pPr>
            <a:r>
              <a:rPr lang="hr-HR" b="1" u="sng" dirty="0"/>
              <a:t>Inicijalna akreditacija studija provodi se u slučaju</a:t>
            </a:r>
            <a:r>
              <a:rPr lang="hr-HR" dirty="0"/>
              <a:t>:</a:t>
            </a:r>
            <a:r>
              <a:rPr lang="en-GB" dirty="0"/>
              <a:t>   (ZOK </a:t>
            </a:r>
            <a:r>
              <a:rPr lang="en-GB" dirty="0" err="1"/>
              <a:t>čl</a:t>
            </a:r>
            <a:r>
              <a:rPr lang="en-GB" dirty="0"/>
              <a:t>.</a:t>
            </a:r>
            <a:r>
              <a:rPr lang="hr-HR" dirty="0"/>
              <a:t> </a:t>
            </a:r>
            <a:r>
              <a:rPr lang="en-GB" dirty="0"/>
              <a:t>9.)</a:t>
            </a:r>
            <a:endParaRPr lang="hr-HR" dirty="0"/>
          </a:p>
          <a:p>
            <a:pPr marL="0" indent="0" fontAlgn="base">
              <a:buNone/>
            </a:pPr>
            <a:r>
              <a:rPr lang="hr-HR" dirty="0"/>
              <a:t>1. uvođenja novog studija na visokom učilištu</a:t>
            </a:r>
          </a:p>
          <a:p>
            <a:pPr marL="0" indent="0" fontAlgn="base">
              <a:buNone/>
            </a:pPr>
            <a:r>
              <a:rPr lang="hr-HR" dirty="0"/>
              <a:t>2. izmjene </a:t>
            </a:r>
            <a:r>
              <a:rPr lang="hr-HR" dirty="0" err="1"/>
              <a:t>sunositelja</a:t>
            </a:r>
            <a:r>
              <a:rPr lang="hr-HR" dirty="0"/>
              <a:t> združenog studija</a:t>
            </a:r>
          </a:p>
          <a:p>
            <a:pPr marL="0" indent="0" fontAlgn="base">
              <a:buNone/>
            </a:pPr>
            <a:r>
              <a:rPr lang="hr-HR" dirty="0"/>
              <a:t>3. izmjene mjesta izvođenja studija</a:t>
            </a:r>
          </a:p>
          <a:p>
            <a:pPr marL="0" indent="0" fontAlgn="base">
              <a:buNone/>
            </a:pPr>
            <a:r>
              <a:rPr lang="hr-HR" dirty="0"/>
              <a:t>4. izmjene jezika izvođenja studija</a:t>
            </a:r>
          </a:p>
          <a:p>
            <a:pPr marL="0" indent="0" fontAlgn="base">
              <a:buNone/>
            </a:pPr>
            <a:r>
              <a:rPr lang="hr-HR" dirty="0"/>
              <a:t>5. izmjene stručnog ili akademskog naziva ili akademskog stupnja koji se stječe završetkom studija</a:t>
            </a:r>
          </a:p>
          <a:p>
            <a:pPr marL="0" indent="0" fontAlgn="base">
              <a:buNone/>
            </a:pPr>
            <a:r>
              <a:rPr lang="hr-HR" dirty="0"/>
              <a:t>6. izmjene načina izvođenja studija</a:t>
            </a:r>
          </a:p>
          <a:p>
            <a:pPr marL="0" indent="0" fontAlgn="base">
              <a:buNone/>
            </a:pPr>
            <a:r>
              <a:rPr lang="hr-HR" dirty="0"/>
              <a:t>7. izmjene veće od jedne trećine ishoda učenja koji se stječu završetkom modula studija ili studija.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7197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D44C2E3-2E5C-4537-A8C8-51DA55B53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 algn="just">
              <a:buNone/>
            </a:pPr>
            <a:r>
              <a:rPr lang="hr-HR" sz="3200" dirty="0"/>
              <a:t>Visoko učilište kojemu je u postupku </a:t>
            </a:r>
            <a:r>
              <a:rPr lang="hr-HR" sz="3200" dirty="0" err="1"/>
              <a:t>reakreditacije</a:t>
            </a:r>
            <a:r>
              <a:rPr lang="hr-HR" sz="3200" dirty="0"/>
              <a:t> izdano </a:t>
            </a:r>
            <a:r>
              <a:rPr lang="hr-HR" sz="3200" b="1" dirty="0"/>
              <a:t>pismo očekivanja</a:t>
            </a:r>
            <a:r>
              <a:rPr lang="hr-HR" sz="3200" dirty="0"/>
              <a:t> ne može podnijeti zahtjev za inicijalnu akreditaciju studija prije otklanjanja nedostataka prethodno utvrđenih pismom očekivanja u posljednjoj </a:t>
            </a:r>
            <a:r>
              <a:rPr lang="hr-HR" sz="3200" dirty="0" err="1"/>
              <a:t>reakreditaciji</a:t>
            </a:r>
            <a:r>
              <a:rPr lang="hr-HR" dirty="0"/>
              <a:t>. (ZOK čl. 15.)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2BF1FCD-1F47-4BDF-84E1-96CD8BC3F8DD}"/>
              </a:ext>
            </a:extLst>
          </p:cNvPr>
          <p:cNvSpPr txBox="1"/>
          <p:nvPr/>
        </p:nvSpPr>
        <p:spPr>
          <a:xfrm>
            <a:off x="431031" y="457200"/>
            <a:ext cx="111683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>
                <a:solidFill>
                  <a:schemeClr val="bg1"/>
                </a:solidFill>
                <a:ea typeface="+mj-ea"/>
                <a:cs typeface="+mj-cs"/>
              </a:rPr>
              <a:t>Kada se ne može podnijeti zahtjev za pokretanje postupka inicijalne akreditacije?</a:t>
            </a:r>
          </a:p>
        </p:txBody>
      </p:sp>
    </p:spTree>
    <p:extLst>
      <p:ext uri="{BB962C8B-B14F-4D97-AF65-F5344CB8AC3E}">
        <p14:creationId xmlns:p14="http://schemas.microsoft.com/office/powerpoint/2010/main" val="4282110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765BC1F0-7AC1-4BA8-8A1E-6D56F4736304}"/>
              </a:ext>
            </a:extLst>
          </p:cNvPr>
          <p:cNvSpPr txBox="1"/>
          <p:nvPr/>
        </p:nvSpPr>
        <p:spPr>
          <a:xfrm>
            <a:off x="431032" y="457200"/>
            <a:ext cx="10465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b="1" dirty="0">
                <a:solidFill>
                  <a:schemeClr val="bg1"/>
                </a:solidFill>
                <a:ea typeface="+mj-ea"/>
                <a:cs typeface="+mj-cs"/>
              </a:rPr>
              <a:t>Početak postupka inicijalne akreditacije studija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064185A-2AAA-45E5-86FA-6D39BC68D451}"/>
              </a:ext>
            </a:extLst>
          </p:cNvPr>
          <p:cNvSpPr/>
          <p:nvPr/>
        </p:nvSpPr>
        <p:spPr>
          <a:xfrm>
            <a:off x="787400" y="1485900"/>
            <a:ext cx="2501900" cy="1206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  <a:p>
            <a:pPr algn="ctr"/>
            <a:r>
              <a:rPr lang="hr-HR" dirty="0">
                <a:solidFill>
                  <a:schemeClr val="tx1"/>
                </a:solidFill>
              </a:rPr>
              <a:t>Zahtjev za pokretanje postupka inicijalne akreditacije studija</a:t>
            </a:r>
          </a:p>
          <a:p>
            <a:pPr algn="ctr"/>
            <a:r>
              <a:rPr lang="hr-HR" dirty="0">
                <a:solidFill>
                  <a:schemeClr val="tx1"/>
                </a:solidFill>
              </a:rPr>
              <a:t>hrv./</a:t>
            </a:r>
            <a:r>
              <a:rPr lang="hr-HR" dirty="0" err="1">
                <a:solidFill>
                  <a:schemeClr val="tx1"/>
                </a:solidFill>
              </a:rPr>
              <a:t>eng</a:t>
            </a:r>
            <a:r>
              <a:rPr lang="hr-HR" dirty="0">
                <a:solidFill>
                  <a:schemeClr val="tx1"/>
                </a:solidFill>
              </a:rPr>
              <a:t>.</a:t>
            </a:r>
          </a:p>
          <a:p>
            <a:pPr algn="ctr"/>
            <a:endParaRPr lang="hr-HR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8B9EADC-413D-4A77-8568-0876EC7A2019}"/>
              </a:ext>
            </a:extLst>
          </p:cNvPr>
          <p:cNvCxnSpPr/>
          <p:nvPr/>
        </p:nvCxnSpPr>
        <p:spPr>
          <a:xfrm>
            <a:off x="2057400" y="2857500"/>
            <a:ext cx="0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88B0FF8E-EE9F-4948-88FE-FC86BE2096ED}"/>
              </a:ext>
            </a:extLst>
          </p:cNvPr>
          <p:cNvSpPr/>
          <p:nvPr/>
        </p:nvSpPr>
        <p:spPr>
          <a:xfrm>
            <a:off x="838199" y="3924300"/>
            <a:ext cx="2539997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Zaključak o nedostacima u zahtjevu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FBF523D-75CE-469B-B42F-AC0F9A8ADF17}"/>
              </a:ext>
            </a:extLst>
          </p:cNvPr>
          <p:cNvSpPr txBox="1"/>
          <p:nvPr/>
        </p:nvSpPr>
        <p:spPr>
          <a:xfrm>
            <a:off x="2209800" y="3056467"/>
            <a:ext cx="2501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dirty="0"/>
              <a:t>AZVO provjerava urednost zahtjeva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5AA236A-49AD-4238-8A6F-051187371407}"/>
              </a:ext>
            </a:extLst>
          </p:cNvPr>
          <p:cNvCxnSpPr>
            <a:cxnSpLocks/>
          </p:cNvCxnSpPr>
          <p:nvPr/>
        </p:nvCxnSpPr>
        <p:spPr>
          <a:xfrm>
            <a:off x="3623728" y="4495800"/>
            <a:ext cx="193886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652E5F1E-DF71-4E03-B9C1-A148DF1C3C8D}"/>
              </a:ext>
            </a:extLst>
          </p:cNvPr>
          <p:cNvSpPr/>
          <p:nvPr/>
        </p:nvSpPr>
        <p:spPr>
          <a:xfrm>
            <a:off x="5926667" y="3924301"/>
            <a:ext cx="2743200" cy="9143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Uredno zaprimljen zahtjev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A935DC9-06DF-4842-8017-1DF8B1C01301}"/>
              </a:ext>
            </a:extLst>
          </p:cNvPr>
          <p:cNvSpPr txBox="1"/>
          <p:nvPr/>
        </p:nvSpPr>
        <p:spPr>
          <a:xfrm>
            <a:off x="3564462" y="3679510"/>
            <a:ext cx="21759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dirty="0"/>
              <a:t>15 dana rok za otklanjanje nedostataka u zahtjevu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326733D-C1D0-4809-B287-293BFF1A9528}"/>
              </a:ext>
            </a:extLst>
          </p:cNvPr>
          <p:cNvSpPr txBox="1"/>
          <p:nvPr/>
        </p:nvSpPr>
        <p:spPr>
          <a:xfrm>
            <a:off x="3412063" y="1665018"/>
            <a:ext cx="34544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dirty="0"/>
              <a:t>Zahtjev se predaje elektroničkim putem s elektroničkim ili vlastoručnim potpisom čelnika VU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E162B9C-D80C-4B8D-811B-7D12B2692F14}"/>
              </a:ext>
            </a:extLst>
          </p:cNvPr>
          <p:cNvCxnSpPr/>
          <p:nvPr/>
        </p:nvCxnSpPr>
        <p:spPr>
          <a:xfrm>
            <a:off x="8940800" y="4381500"/>
            <a:ext cx="21336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072BCC74-5C94-4FF2-874D-B1EDD5D2AB0D}"/>
              </a:ext>
            </a:extLst>
          </p:cNvPr>
          <p:cNvSpPr txBox="1"/>
          <p:nvPr/>
        </p:nvSpPr>
        <p:spPr>
          <a:xfrm>
            <a:off x="9084734" y="4381500"/>
            <a:ext cx="21759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dirty="0"/>
              <a:t>Formalni početak postupka (90 dana)</a:t>
            </a:r>
          </a:p>
          <a:p>
            <a:r>
              <a:rPr lang="hr-HR" dirty="0"/>
              <a:t>(ZOK čl. 18.)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712C55EA-284F-4731-8905-839C2E82098A}"/>
              </a:ext>
            </a:extLst>
          </p:cNvPr>
          <p:cNvCxnSpPr/>
          <p:nvPr/>
        </p:nvCxnSpPr>
        <p:spPr>
          <a:xfrm>
            <a:off x="3623728" y="4812387"/>
            <a:ext cx="1811872" cy="5046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9E8B9A07-7C15-4328-A239-F42790F1C6D4}"/>
              </a:ext>
            </a:extLst>
          </p:cNvPr>
          <p:cNvSpPr/>
          <p:nvPr/>
        </p:nvSpPr>
        <p:spPr>
          <a:xfrm>
            <a:off x="5926667" y="5243274"/>
            <a:ext cx="2743200" cy="5817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Zahtjev se odbacuje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D74ED9-8E52-4E7C-8254-39D410ACA4C1}"/>
              </a:ext>
            </a:extLst>
          </p:cNvPr>
          <p:cNvSpPr txBox="1"/>
          <p:nvPr/>
        </p:nvSpPr>
        <p:spPr>
          <a:xfrm>
            <a:off x="3687226" y="5095964"/>
            <a:ext cx="1354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dirty="0"/>
              <a:t>Nije dostavljena dopuna</a:t>
            </a:r>
          </a:p>
        </p:txBody>
      </p:sp>
    </p:spTree>
    <p:extLst>
      <p:ext uri="{BB962C8B-B14F-4D97-AF65-F5344CB8AC3E}">
        <p14:creationId xmlns:p14="http://schemas.microsoft.com/office/powerpoint/2010/main" val="244410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A1ECABE-ECDD-4822-A664-755C97A28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032" y="1355239"/>
            <a:ext cx="11329936" cy="4351338"/>
          </a:xfrm>
        </p:spPr>
        <p:txBody>
          <a:bodyPr/>
          <a:lstStyle/>
          <a:p>
            <a:pPr marL="0" indent="0">
              <a:buNone/>
            </a:pPr>
            <a:r>
              <a:rPr lang="hr-HR" dirty="0"/>
              <a:t>Stručno povjerenstvo bira i imenuje Akreditacijski savjet Agencije (ZOK čl. 17.)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359E022-6AC0-4D6D-AADB-877BEFD93208}"/>
              </a:ext>
            </a:extLst>
          </p:cNvPr>
          <p:cNvSpPr txBox="1"/>
          <p:nvPr/>
        </p:nvSpPr>
        <p:spPr>
          <a:xfrm>
            <a:off x="838200" y="389467"/>
            <a:ext cx="9736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b="1" dirty="0">
                <a:solidFill>
                  <a:schemeClr val="bg1"/>
                </a:solidFill>
                <a:ea typeface="+mj-ea"/>
                <a:cs typeface="+mj-cs"/>
              </a:rPr>
              <a:t>Imenovanje stručnog povjerenstva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ED82BEB-5DD9-43A1-9A8E-D5380DA77DDC}"/>
              </a:ext>
            </a:extLst>
          </p:cNvPr>
          <p:cNvSpPr/>
          <p:nvPr/>
        </p:nvSpPr>
        <p:spPr>
          <a:xfrm>
            <a:off x="431032" y="2370667"/>
            <a:ext cx="1938867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STRUČNO POVJERENSTVO</a:t>
            </a:r>
            <a:endParaRPr lang="hr-HR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9CF56E1-5DF2-4DA0-9E56-5D6326F9BC31}"/>
              </a:ext>
            </a:extLst>
          </p:cNvPr>
          <p:cNvCxnSpPr>
            <a:cxnSpLocks/>
          </p:cNvCxnSpPr>
          <p:nvPr/>
        </p:nvCxnSpPr>
        <p:spPr>
          <a:xfrm flipV="1">
            <a:off x="2556933" y="2282057"/>
            <a:ext cx="626534" cy="886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7755B57-84D5-4C90-B809-F8593732701F}"/>
              </a:ext>
            </a:extLst>
          </p:cNvPr>
          <p:cNvCxnSpPr/>
          <p:nvPr/>
        </p:nvCxnSpPr>
        <p:spPr>
          <a:xfrm>
            <a:off x="2641600" y="2663054"/>
            <a:ext cx="54186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D01BA1C-AABC-4B3E-B5D4-AA51C14DBDAA}"/>
              </a:ext>
            </a:extLst>
          </p:cNvPr>
          <p:cNvCxnSpPr>
            <a:cxnSpLocks/>
          </p:cNvCxnSpPr>
          <p:nvPr/>
        </p:nvCxnSpPr>
        <p:spPr>
          <a:xfrm>
            <a:off x="2568865" y="2846864"/>
            <a:ext cx="614602" cy="1971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5146191-3025-4A90-9332-5084828A64DA}"/>
              </a:ext>
            </a:extLst>
          </p:cNvPr>
          <p:cNvSpPr txBox="1"/>
          <p:nvPr/>
        </p:nvSpPr>
        <p:spPr>
          <a:xfrm>
            <a:off x="3556000" y="2108200"/>
            <a:ext cx="55202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/>
              <a:t>4 nastavnika: domaći i inozemni nastavnici izabrani na radna mjesta znanstveno-nastavna</a:t>
            </a:r>
            <a:r>
              <a:rPr lang="en-GB" sz="1400" dirty="0"/>
              <a:t>, </a:t>
            </a:r>
            <a:r>
              <a:rPr lang="hr-HR" sz="1400" dirty="0"/>
              <a:t>odnosno umjetničko-nastavna radna mjesta, a najmanje jedan nastavnik treba biti u području </a:t>
            </a:r>
            <a:r>
              <a:rPr lang="en-GB" sz="1400" dirty="0" err="1"/>
              <a:t>i</a:t>
            </a:r>
            <a:r>
              <a:rPr lang="hr-HR" sz="1400" dirty="0"/>
              <a:t> polju djelatnosti studija</a:t>
            </a:r>
          </a:p>
          <a:p>
            <a:endParaRPr lang="hr-HR" sz="1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8A317AE-16C5-42EC-8389-1F06E06EC6BE}"/>
              </a:ext>
            </a:extLst>
          </p:cNvPr>
          <p:cNvSpPr txBox="1"/>
          <p:nvPr/>
        </p:nvSpPr>
        <p:spPr>
          <a:xfrm>
            <a:off x="3556000" y="2890163"/>
            <a:ext cx="12107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1 student</a:t>
            </a:r>
            <a:endParaRPr lang="hr-HR" sz="1400" dirty="0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9561C1D-6BE0-4EA0-AEBC-EB07E4720120}"/>
              </a:ext>
            </a:extLst>
          </p:cNvPr>
          <p:cNvCxnSpPr/>
          <p:nvPr/>
        </p:nvCxnSpPr>
        <p:spPr>
          <a:xfrm>
            <a:off x="1397000" y="3197940"/>
            <a:ext cx="0" cy="6882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FE82CDD8-024A-4E65-A18D-FE02C8096CC9}"/>
              </a:ext>
            </a:extLst>
          </p:cNvPr>
          <p:cNvSpPr/>
          <p:nvPr/>
        </p:nvSpPr>
        <p:spPr>
          <a:xfrm>
            <a:off x="554183" y="3896445"/>
            <a:ext cx="1752600" cy="1092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Odluka o imenovanju dostavlja se VU na očitovanje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CC8DCBF-3952-46F4-B9A5-5DAD4F85E5C4}"/>
              </a:ext>
            </a:extLst>
          </p:cNvPr>
          <p:cNvCxnSpPr/>
          <p:nvPr/>
        </p:nvCxnSpPr>
        <p:spPr>
          <a:xfrm>
            <a:off x="2556933" y="4442545"/>
            <a:ext cx="1727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81EA1D23-900C-4975-84DA-7FA32804CF48}"/>
              </a:ext>
            </a:extLst>
          </p:cNvPr>
          <p:cNvSpPr txBox="1"/>
          <p:nvPr/>
        </p:nvSpPr>
        <p:spPr>
          <a:xfrm>
            <a:off x="2429934" y="4596433"/>
            <a:ext cx="20912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/>
              <a:t>8 dana rok za očitovanje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C0B76E2-9201-4FF8-BC19-64DB51730EDE}"/>
              </a:ext>
            </a:extLst>
          </p:cNvPr>
          <p:cNvSpPr/>
          <p:nvPr/>
        </p:nvSpPr>
        <p:spPr>
          <a:xfrm>
            <a:off x="4936067" y="3683000"/>
            <a:ext cx="1456262" cy="6882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200" dirty="0"/>
              <a:t>Zahtjev za izuzećem člana stručnog povjerenstva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2F3E52C-1806-4E8A-8D3A-E1B86AEF8E57}"/>
              </a:ext>
            </a:extLst>
          </p:cNvPr>
          <p:cNvSpPr/>
          <p:nvPr/>
        </p:nvSpPr>
        <p:spPr>
          <a:xfrm>
            <a:off x="4936068" y="4639733"/>
            <a:ext cx="1456262" cy="5672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200" dirty="0"/>
              <a:t>Prihvaćanje prijedloga stručnog povjerenstva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83619DE-212F-42E8-8D1D-C086DD5F7466}"/>
              </a:ext>
            </a:extLst>
          </p:cNvPr>
          <p:cNvCxnSpPr/>
          <p:nvPr/>
        </p:nvCxnSpPr>
        <p:spPr>
          <a:xfrm>
            <a:off x="6612467" y="4055533"/>
            <a:ext cx="94826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5310B5B1-C20F-4EAA-8960-782A0B344C68}"/>
              </a:ext>
            </a:extLst>
          </p:cNvPr>
          <p:cNvSpPr/>
          <p:nvPr/>
        </p:nvSpPr>
        <p:spPr>
          <a:xfrm>
            <a:off x="7848597" y="3682999"/>
            <a:ext cx="1811865" cy="6882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200" dirty="0"/>
              <a:t>Akreditacijski savjet odlučuje o izuzeću člana stručnog povjerenstva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EF9AA22-9985-4120-9343-E110FC132518}"/>
              </a:ext>
            </a:extLst>
          </p:cNvPr>
          <p:cNvSpPr txBox="1"/>
          <p:nvPr/>
        </p:nvSpPr>
        <p:spPr>
          <a:xfrm>
            <a:off x="10397834" y="4283642"/>
            <a:ext cx="13631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Organizacija posjeta VU</a:t>
            </a:r>
          </a:p>
          <a:p>
            <a:endParaRPr lang="hr-HR" dirty="0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2377C61-D506-4526-84C3-41D5B81DE48A}"/>
              </a:ext>
            </a:extLst>
          </p:cNvPr>
          <p:cNvCxnSpPr/>
          <p:nvPr/>
        </p:nvCxnSpPr>
        <p:spPr>
          <a:xfrm>
            <a:off x="9804400" y="4745307"/>
            <a:ext cx="4826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E1F32834-5FDE-4C1A-81FA-51697A27A7B0}"/>
              </a:ext>
            </a:extLst>
          </p:cNvPr>
          <p:cNvSpPr/>
          <p:nvPr/>
        </p:nvSpPr>
        <p:spPr>
          <a:xfrm>
            <a:off x="9508067" y="1989666"/>
            <a:ext cx="1481666" cy="105438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200" dirty="0">
                <a:solidFill>
                  <a:schemeClr val="tx1"/>
                </a:solidFill>
              </a:rPr>
              <a:t>Domaći nastavnik ne smije biti zaposlen na VU koje izvodi isti studij kao i vrednovano VU.</a:t>
            </a:r>
          </a:p>
        </p:txBody>
      </p:sp>
    </p:spTree>
    <p:extLst>
      <p:ext uri="{BB962C8B-B14F-4D97-AF65-F5344CB8AC3E}">
        <p14:creationId xmlns:p14="http://schemas.microsoft.com/office/powerpoint/2010/main" val="2959976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DF29E47-5ED1-4102-AC7F-24F616396F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733" y="1355239"/>
            <a:ext cx="10922769" cy="4351338"/>
          </a:xfrm>
        </p:spPr>
        <p:txBody>
          <a:bodyPr/>
          <a:lstStyle/>
          <a:p>
            <a:pPr marL="0" indent="0">
              <a:buNone/>
            </a:pPr>
            <a:r>
              <a:rPr lang="hr-HR" dirty="0"/>
              <a:t>Posjet visokom učilištu, uključujući sve potrebne sastanke te pregled prostorija i opreme, provodi se posjetom mjestu održavanja studija (</a:t>
            </a:r>
            <a:r>
              <a:rPr lang="hr-HR" i="1" dirty="0"/>
              <a:t>on site</a:t>
            </a:r>
            <a:r>
              <a:rPr lang="hr-HR" dirty="0"/>
              <a:t>).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Datum posjeta utvrđuje se najmanje 15 dana prije posjeta.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F22C53-6C3C-4156-9AAE-62DEC9C84435}"/>
              </a:ext>
            </a:extLst>
          </p:cNvPr>
          <p:cNvSpPr txBox="1"/>
          <p:nvPr/>
        </p:nvSpPr>
        <p:spPr>
          <a:xfrm>
            <a:off x="575733" y="381000"/>
            <a:ext cx="995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b="1" dirty="0">
                <a:solidFill>
                  <a:schemeClr val="bg1"/>
                </a:solidFill>
                <a:ea typeface="+mj-ea"/>
                <a:cs typeface="+mj-cs"/>
              </a:rPr>
              <a:t>Posjet visokom učilištu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227776C-1642-4438-9C58-0AC5D525F25F}"/>
              </a:ext>
            </a:extLst>
          </p:cNvPr>
          <p:cNvSpPr/>
          <p:nvPr/>
        </p:nvSpPr>
        <p:spPr>
          <a:xfrm>
            <a:off x="880533" y="3429000"/>
            <a:ext cx="1354667" cy="10329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AZVO</a:t>
            </a:r>
            <a:endParaRPr lang="hr-HR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881DC12-17A0-4CCA-A0E2-E134DCD267B4}"/>
              </a:ext>
            </a:extLst>
          </p:cNvPr>
          <p:cNvCxnSpPr>
            <a:cxnSpLocks/>
          </p:cNvCxnSpPr>
          <p:nvPr/>
        </p:nvCxnSpPr>
        <p:spPr>
          <a:xfrm>
            <a:off x="2506133" y="3649133"/>
            <a:ext cx="121073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A2839C7-1F07-4685-8693-C7F1A8F60B28}"/>
              </a:ext>
            </a:extLst>
          </p:cNvPr>
          <p:cNvCxnSpPr>
            <a:cxnSpLocks/>
          </p:cNvCxnSpPr>
          <p:nvPr/>
        </p:nvCxnSpPr>
        <p:spPr>
          <a:xfrm>
            <a:off x="2540000" y="4241800"/>
            <a:ext cx="1143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714AF0B9-265E-4956-8CDF-881C4811079C}"/>
              </a:ext>
            </a:extLst>
          </p:cNvPr>
          <p:cNvSpPr txBox="1"/>
          <p:nvPr/>
        </p:nvSpPr>
        <p:spPr>
          <a:xfrm>
            <a:off x="2738967" y="3411885"/>
            <a:ext cx="1041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/>
              <a:t>protokol</a:t>
            </a:r>
            <a:endParaRPr lang="hr-HR" sz="1200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9AB01DF-CAC9-4B57-9F8A-28B3B0762425}"/>
              </a:ext>
            </a:extLst>
          </p:cNvPr>
          <p:cNvCxnSpPr/>
          <p:nvPr/>
        </p:nvCxnSpPr>
        <p:spPr>
          <a:xfrm flipH="1">
            <a:off x="2527299" y="3724040"/>
            <a:ext cx="1143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7257ADFD-CA3D-434D-BA0E-C908870F2120}"/>
              </a:ext>
            </a:extLst>
          </p:cNvPr>
          <p:cNvSpPr/>
          <p:nvPr/>
        </p:nvSpPr>
        <p:spPr>
          <a:xfrm>
            <a:off x="4127884" y="3429001"/>
            <a:ext cx="1354667" cy="10329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Visoko</a:t>
            </a:r>
            <a:r>
              <a:rPr lang="en-GB" dirty="0"/>
              <a:t> </a:t>
            </a:r>
            <a:r>
              <a:rPr lang="en-GB" dirty="0" err="1"/>
              <a:t>učilište</a:t>
            </a:r>
            <a:endParaRPr lang="hr-HR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4ECF5B4-46E3-44D4-B232-DCC49DBD0226}"/>
              </a:ext>
            </a:extLst>
          </p:cNvPr>
          <p:cNvSpPr txBox="1"/>
          <p:nvPr/>
        </p:nvSpPr>
        <p:spPr>
          <a:xfrm>
            <a:off x="2590799" y="3664094"/>
            <a:ext cx="10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7 dana </a:t>
            </a:r>
            <a:r>
              <a:rPr lang="en-GB" sz="1200" dirty="0" err="1"/>
              <a:t>prije</a:t>
            </a:r>
            <a:r>
              <a:rPr lang="en-GB" sz="1200" dirty="0"/>
              <a:t> </a:t>
            </a:r>
            <a:r>
              <a:rPr lang="en-GB" sz="1200" dirty="0" err="1"/>
              <a:t>posjeta</a:t>
            </a:r>
            <a:endParaRPr lang="hr-HR" sz="12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082B6A2-18D2-4FCB-BBEB-95CD56820585}"/>
              </a:ext>
            </a:extLst>
          </p:cNvPr>
          <p:cNvSpPr txBox="1"/>
          <p:nvPr/>
        </p:nvSpPr>
        <p:spPr>
          <a:xfrm>
            <a:off x="2434166" y="4344061"/>
            <a:ext cx="13546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/>
              <a:t>Upute</a:t>
            </a:r>
            <a:r>
              <a:rPr lang="en-GB" sz="1200" dirty="0"/>
              <a:t> VU za </a:t>
            </a:r>
            <a:r>
              <a:rPr lang="en-GB" sz="1200" dirty="0" err="1"/>
              <a:t>pripremu</a:t>
            </a:r>
            <a:r>
              <a:rPr lang="en-GB" sz="1200" dirty="0"/>
              <a:t> </a:t>
            </a:r>
            <a:r>
              <a:rPr lang="en-GB" sz="1200" dirty="0" err="1"/>
              <a:t>dolaska</a:t>
            </a:r>
            <a:r>
              <a:rPr lang="en-GB" sz="1200" dirty="0"/>
              <a:t> </a:t>
            </a:r>
            <a:r>
              <a:rPr lang="en-GB" sz="1200" dirty="0" err="1"/>
              <a:t>stručnog</a:t>
            </a:r>
            <a:r>
              <a:rPr lang="en-GB" sz="1200" dirty="0"/>
              <a:t> </a:t>
            </a:r>
            <a:r>
              <a:rPr lang="en-GB" sz="1200" dirty="0" err="1"/>
              <a:t>povjerenstva</a:t>
            </a:r>
            <a:endParaRPr lang="hr-HR" sz="1200" dirty="0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E91AFDF-7482-493B-A4F3-5BEB4F3110F0}"/>
              </a:ext>
            </a:extLst>
          </p:cNvPr>
          <p:cNvCxnSpPr/>
          <p:nvPr/>
        </p:nvCxnSpPr>
        <p:spPr>
          <a:xfrm>
            <a:off x="5723467" y="3937000"/>
            <a:ext cx="110066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F4734282-EA5C-4B1B-9759-72A887775AB8}"/>
              </a:ext>
            </a:extLst>
          </p:cNvPr>
          <p:cNvSpPr/>
          <p:nvPr/>
        </p:nvSpPr>
        <p:spPr>
          <a:xfrm>
            <a:off x="6971916" y="3547533"/>
            <a:ext cx="168486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  <a:p>
            <a:pPr algn="ctr"/>
            <a:r>
              <a:rPr lang="en-GB" dirty="0" err="1"/>
              <a:t>Posjet</a:t>
            </a:r>
            <a:endParaRPr lang="en-GB" dirty="0"/>
          </a:p>
          <a:p>
            <a:pPr algn="ctr"/>
            <a:r>
              <a:rPr lang="en-GB" dirty="0"/>
              <a:t>1-2 dana</a:t>
            </a:r>
          </a:p>
          <a:p>
            <a:pPr algn="ctr"/>
            <a:endParaRPr lang="hr-HR" dirty="0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2E6B056C-7231-4008-B335-80013EBB1E0F}"/>
              </a:ext>
            </a:extLst>
          </p:cNvPr>
          <p:cNvCxnSpPr>
            <a:cxnSpLocks/>
          </p:cNvCxnSpPr>
          <p:nvPr/>
        </p:nvCxnSpPr>
        <p:spPr>
          <a:xfrm>
            <a:off x="8830733" y="4004733"/>
            <a:ext cx="123151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46CD0882-774F-4F7B-8D42-A3A26C5EE5B0}"/>
              </a:ext>
            </a:extLst>
          </p:cNvPr>
          <p:cNvSpPr/>
          <p:nvPr/>
        </p:nvSpPr>
        <p:spPr>
          <a:xfrm>
            <a:off x="10236200" y="3688884"/>
            <a:ext cx="1206885" cy="830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Završno</a:t>
            </a:r>
            <a:r>
              <a:rPr lang="en-GB" dirty="0"/>
              <a:t> </a:t>
            </a:r>
            <a:r>
              <a:rPr lang="en-GB" dirty="0" err="1"/>
              <a:t>izvješće</a:t>
            </a:r>
            <a:endParaRPr lang="hr-HR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0A9B4F8-DFDC-4B3B-8F67-06D917DC018F}"/>
              </a:ext>
            </a:extLst>
          </p:cNvPr>
          <p:cNvSpPr txBox="1"/>
          <p:nvPr/>
        </p:nvSpPr>
        <p:spPr>
          <a:xfrm>
            <a:off x="8949651" y="4057134"/>
            <a:ext cx="1045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15 dana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981804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D4A1858-792A-4F70-8BBD-10B1F2BDA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3765" y="1407322"/>
            <a:ext cx="10922769" cy="4351338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hr-H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154A8F-07B8-4715-B928-FCB30E919D67}"/>
              </a:ext>
            </a:extLst>
          </p:cNvPr>
          <p:cNvSpPr txBox="1"/>
          <p:nvPr/>
        </p:nvSpPr>
        <p:spPr>
          <a:xfrm>
            <a:off x="769698" y="279400"/>
            <a:ext cx="93733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b="1" dirty="0">
                <a:solidFill>
                  <a:schemeClr val="bg1"/>
                </a:solidFill>
                <a:ea typeface="+mj-ea"/>
                <a:cs typeface="+mj-cs"/>
              </a:rPr>
              <a:t>Završno izvješće stručnog povjerenstva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0DF706F-BB0A-46FF-AC1D-C34F1B5DF7A2}"/>
              </a:ext>
            </a:extLst>
          </p:cNvPr>
          <p:cNvSpPr/>
          <p:nvPr/>
        </p:nvSpPr>
        <p:spPr>
          <a:xfrm>
            <a:off x="541878" y="1501419"/>
            <a:ext cx="1646756" cy="12756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Preliminarno izvješće stručnog povjerenstva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DA66D43-30AA-495A-96CB-031F7F21B14F}"/>
              </a:ext>
            </a:extLst>
          </p:cNvPr>
          <p:cNvCxnSpPr>
            <a:cxnSpLocks/>
          </p:cNvCxnSpPr>
          <p:nvPr/>
        </p:nvCxnSpPr>
        <p:spPr>
          <a:xfrm>
            <a:off x="2269067" y="1999281"/>
            <a:ext cx="184573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90E7475-4F3B-4EBE-993B-F9B330CDA2ED}"/>
              </a:ext>
            </a:extLst>
          </p:cNvPr>
          <p:cNvSpPr txBox="1"/>
          <p:nvPr/>
        </p:nvSpPr>
        <p:spPr>
          <a:xfrm>
            <a:off x="5338012" y="3623595"/>
            <a:ext cx="1384521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dirty="0"/>
              <a:t>Preporuka povjerenstva Akreditacijskom savjetu</a:t>
            </a:r>
          </a:p>
          <a:p>
            <a:endParaRPr lang="en-GB" sz="1200" dirty="0"/>
          </a:p>
          <a:p>
            <a:endParaRPr lang="hr-HR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F9DAE6E-1CAA-47B4-8FB7-1C0F2A7004FD}"/>
              </a:ext>
            </a:extLst>
          </p:cNvPr>
          <p:cNvSpPr/>
          <p:nvPr/>
        </p:nvSpPr>
        <p:spPr>
          <a:xfrm>
            <a:off x="6976533" y="3852333"/>
            <a:ext cx="2556933" cy="50068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 dirty="0"/>
              <a:t>Izdavanje dopusnice za izvođenje studija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401C5F0-CA56-4801-8A3C-3A36FD53E05D}"/>
              </a:ext>
            </a:extLst>
          </p:cNvPr>
          <p:cNvSpPr/>
          <p:nvPr/>
        </p:nvSpPr>
        <p:spPr>
          <a:xfrm>
            <a:off x="6976532" y="4680427"/>
            <a:ext cx="2556933" cy="72813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 dirty="0"/>
              <a:t>Odbijanje zahtjeva za izdavanje dopusnice za izvođenje studija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0D74F82-5A98-4F1F-AFA8-E9EB7E86EF97}"/>
              </a:ext>
            </a:extLst>
          </p:cNvPr>
          <p:cNvCxnSpPr>
            <a:cxnSpLocks/>
          </p:cNvCxnSpPr>
          <p:nvPr/>
        </p:nvCxnSpPr>
        <p:spPr>
          <a:xfrm>
            <a:off x="1358897" y="2888678"/>
            <a:ext cx="0" cy="5403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4D81A6EE-A926-4B8D-944E-2624DD783475}"/>
              </a:ext>
            </a:extLst>
          </p:cNvPr>
          <p:cNvSpPr/>
          <p:nvPr/>
        </p:nvSpPr>
        <p:spPr>
          <a:xfrm>
            <a:off x="601135" y="3572195"/>
            <a:ext cx="1515524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AZVO</a:t>
            </a:r>
            <a:endParaRPr lang="hr-HR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9A13F3C-B1D0-47C0-AC93-2CFD0E779D5F}"/>
              </a:ext>
            </a:extLst>
          </p:cNvPr>
          <p:cNvSpPr txBox="1"/>
          <p:nvPr/>
        </p:nvSpPr>
        <p:spPr>
          <a:xfrm>
            <a:off x="2370667" y="1538004"/>
            <a:ext cx="195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dirty="0"/>
              <a:t>Mogućnost dorade/dopune predloženog studija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00C7729-B030-4B41-9885-EA704F7FA67F}"/>
              </a:ext>
            </a:extLst>
          </p:cNvPr>
          <p:cNvSpPr txBox="1"/>
          <p:nvPr/>
        </p:nvSpPr>
        <p:spPr>
          <a:xfrm>
            <a:off x="2818342" y="1933190"/>
            <a:ext cx="9228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15 dana</a:t>
            </a:r>
            <a:endParaRPr lang="hr-HR" sz="12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BE21633-1D1F-4466-8982-1A6050618F6A}"/>
              </a:ext>
            </a:extLst>
          </p:cNvPr>
          <p:cNvSpPr/>
          <p:nvPr/>
        </p:nvSpPr>
        <p:spPr>
          <a:xfrm>
            <a:off x="4428066" y="1501420"/>
            <a:ext cx="1219201" cy="8635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 </a:t>
            </a:r>
            <a:r>
              <a:rPr lang="hr-HR" sz="1600" dirty="0"/>
              <a:t>VU dostava dorađenog elaborata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30B6543-B88D-4A6C-9D3C-596F76965416}"/>
              </a:ext>
            </a:extLst>
          </p:cNvPr>
          <p:cNvSpPr/>
          <p:nvPr/>
        </p:nvSpPr>
        <p:spPr>
          <a:xfrm>
            <a:off x="3657599" y="3925566"/>
            <a:ext cx="1413933" cy="1176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Završno izvješće stručnog povjerenstva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5311FD4B-09EE-4E33-9D77-F346EDEC8429}"/>
              </a:ext>
            </a:extLst>
          </p:cNvPr>
          <p:cNvCxnSpPr>
            <a:cxnSpLocks/>
          </p:cNvCxnSpPr>
          <p:nvPr/>
        </p:nvCxnSpPr>
        <p:spPr>
          <a:xfrm flipH="1">
            <a:off x="2751668" y="2497667"/>
            <a:ext cx="2230964" cy="1693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D41959FE-03E0-4921-841A-E7506A33419A}"/>
              </a:ext>
            </a:extLst>
          </p:cNvPr>
          <p:cNvSpPr txBox="1"/>
          <p:nvPr/>
        </p:nvSpPr>
        <p:spPr>
          <a:xfrm>
            <a:off x="3348567" y="2542429"/>
            <a:ext cx="17102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r-HR" sz="1200" dirty="0">
                <a:solidFill>
                  <a:prstClr val="black"/>
                </a:solidFill>
              </a:rPr>
              <a:t>Rad povjerenstva na izvješću rok 15 dana</a:t>
            </a:r>
          </a:p>
          <a:p>
            <a:pPr lvl="0"/>
            <a:endParaRPr lang="hr-HR" sz="1200" dirty="0">
              <a:solidFill>
                <a:prstClr val="black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0F3231-AE9B-4523-AF2D-F3E3376EC396}"/>
              </a:ext>
            </a:extLst>
          </p:cNvPr>
          <p:cNvSpPr txBox="1"/>
          <p:nvPr/>
        </p:nvSpPr>
        <p:spPr>
          <a:xfrm>
            <a:off x="1396996" y="2888678"/>
            <a:ext cx="8720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100" dirty="0"/>
              <a:t>Prijevod na hrvatski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887B997-2CC5-48B3-9772-42777F689059}"/>
              </a:ext>
            </a:extLst>
          </p:cNvPr>
          <p:cNvCxnSpPr/>
          <p:nvPr/>
        </p:nvCxnSpPr>
        <p:spPr>
          <a:xfrm flipV="1">
            <a:off x="1133765" y="2888678"/>
            <a:ext cx="0" cy="5403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DCD9A36-0B02-4D40-9E2A-F685222B5D2C}"/>
              </a:ext>
            </a:extLst>
          </p:cNvPr>
          <p:cNvCxnSpPr/>
          <p:nvPr/>
        </p:nvCxnSpPr>
        <p:spPr>
          <a:xfrm>
            <a:off x="939800" y="2888678"/>
            <a:ext cx="0" cy="5403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6B55BB74-672A-4169-949F-3E67FEB28253}"/>
              </a:ext>
            </a:extLst>
          </p:cNvPr>
          <p:cNvSpPr txBox="1"/>
          <p:nvPr/>
        </p:nvSpPr>
        <p:spPr>
          <a:xfrm>
            <a:off x="411025" y="3024195"/>
            <a:ext cx="6257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7 dana</a:t>
            </a:r>
            <a:endParaRPr lang="hr-HR" sz="11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960A6CA-0428-4006-B8B4-A5BED7AB880E}"/>
              </a:ext>
            </a:extLst>
          </p:cNvPr>
          <p:cNvSpPr/>
          <p:nvPr/>
        </p:nvSpPr>
        <p:spPr>
          <a:xfrm>
            <a:off x="474131" y="4856430"/>
            <a:ext cx="1714504" cy="9963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Očitovanje VU na preliminarno izvješće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1A5EEE7-4144-47FE-8012-580B7A1653DA}"/>
              </a:ext>
            </a:extLst>
          </p:cNvPr>
          <p:cNvCxnSpPr/>
          <p:nvPr/>
        </p:nvCxnSpPr>
        <p:spPr>
          <a:xfrm>
            <a:off x="939800" y="4353014"/>
            <a:ext cx="0" cy="4221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C9B80C88-D3A0-42E3-9944-EC1214C6BCD9}"/>
              </a:ext>
            </a:extLst>
          </p:cNvPr>
          <p:cNvCxnSpPr>
            <a:cxnSpLocks/>
          </p:cNvCxnSpPr>
          <p:nvPr/>
        </p:nvCxnSpPr>
        <p:spPr>
          <a:xfrm flipH="1" flipV="1">
            <a:off x="1982372" y="4390592"/>
            <a:ext cx="97375" cy="3575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DF25AD7B-5E46-43A5-A931-D6578D2F6181}"/>
              </a:ext>
            </a:extLst>
          </p:cNvPr>
          <p:cNvSpPr txBox="1"/>
          <p:nvPr/>
        </p:nvSpPr>
        <p:spPr>
          <a:xfrm>
            <a:off x="2221954" y="3748166"/>
            <a:ext cx="6773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8 dana</a:t>
            </a:r>
            <a:endParaRPr lang="hr-HR" sz="1100" dirty="0"/>
          </a:p>
        </p:txBody>
      </p:sp>
      <p:sp>
        <p:nvSpPr>
          <p:cNvPr id="29" name="Equals 28">
            <a:extLst>
              <a:ext uri="{FF2B5EF4-FFF2-40B4-BE49-F238E27FC236}">
                <a16:creationId xmlns:a16="http://schemas.microsoft.com/office/drawing/2014/main" id="{43A2AD8B-3866-4C88-85EF-AB09E852DEB6}"/>
              </a:ext>
            </a:extLst>
          </p:cNvPr>
          <p:cNvSpPr/>
          <p:nvPr/>
        </p:nvSpPr>
        <p:spPr>
          <a:xfrm>
            <a:off x="2637149" y="4269926"/>
            <a:ext cx="795862" cy="422186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42054AFB-F7D3-43E7-BA84-0B99B46E1E25}"/>
              </a:ext>
            </a:extLst>
          </p:cNvPr>
          <p:cNvCxnSpPr>
            <a:cxnSpLocks/>
          </p:cNvCxnSpPr>
          <p:nvPr/>
        </p:nvCxnSpPr>
        <p:spPr>
          <a:xfrm flipH="1" flipV="1">
            <a:off x="2145771" y="2792145"/>
            <a:ext cx="41429" cy="19701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6E1A0ACF-C8EA-4B01-9603-6E840DE995D6}"/>
              </a:ext>
            </a:extLst>
          </p:cNvPr>
          <p:cNvSpPr txBox="1"/>
          <p:nvPr/>
        </p:nvSpPr>
        <p:spPr>
          <a:xfrm>
            <a:off x="3776131" y="5271928"/>
            <a:ext cx="11768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dirty="0"/>
              <a:t>VU nema pravo očitovanja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09EC30AF-5535-4FA3-AA37-7A63FF2BC76E}"/>
              </a:ext>
            </a:extLst>
          </p:cNvPr>
          <p:cNvCxnSpPr/>
          <p:nvPr/>
        </p:nvCxnSpPr>
        <p:spPr>
          <a:xfrm>
            <a:off x="5338012" y="4563533"/>
            <a:ext cx="138452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817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1684</TotalTime>
  <Words>849</Words>
  <Application>Microsoft Office PowerPoint</Application>
  <PresentationFormat>Widescreen</PresentationFormat>
  <Paragraphs>125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Minion Pro Cond</vt:lpstr>
      <vt:lpstr>Wingdings</vt:lpstr>
      <vt:lpstr>Office Theme</vt:lpstr>
      <vt:lpstr>Inicijalna akreditacija studija</vt:lpstr>
      <vt:lpstr>Zakonodavni okvir</vt:lpstr>
      <vt:lpstr>Što je novo/drugačije u postupku inicijalne akreditacije?</vt:lpstr>
      <vt:lpstr>Kada se provodi postupak inicijalne akreditacije?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Naslov</dc:title>
  <dc:creator>PCNikola</dc:creator>
  <cp:lastModifiedBy>Silvija Vrgoč</cp:lastModifiedBy>
  <cp:revision>199</cp:revision>
  <cp:lastPrinted>2023-10-03T07:56:24Z</cp:lastPrinted>
  <dcterms:created xsi:type="dcterms:W3CDTF">2017-10-06T08:10:37Z</dcterms:created>
  <dcterms:modified xsi:type="dcterms:W3CDTF">2023-10-06T12:25:08Z</dcterms:modified>
</cp:coreProperties>
</file>