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280" r:id="rId2"/>
    <p:sldId id="270" r:id="rId3"/>
    <p:sldId id="303" r:id="rId4"/>
    <p:sldId id="290" r:id="rId5"/>
    <p:sldId id="291" r:id="rId6"/>
    <p:sldId id="292" r:id="rId7"/>
    <p:sldId id="294" r:id="rId8"/>
    <p:sldId id="295" r:id="rId9"/>
    <p:sldId id="298" r:id="rId10"/>
    <p:sldId id="293" r:id="rId11"/>
    <p:sldId id="299" r:id="rId12"/>
    <p:sldId id="300" r:id="rId13"/>
    <p:sldId id="302" r:id="rId14"/>
    <p:sldId id="304" r:id="rId15"/>
    <p:sldId id="305" r:id="rId16"/>
    <p:sldId id="306" r:id="rId17"/>
    <p:sldId id="308" r:id="rId18"/>
    <p:sldId id="307" r:id="rId19"/>
    <p:sldId id="269" r:id="rId20"/>
  </p:sldIdLst>
  <p:sldSz cx="12192000" cy="6858000"/>
  <p:notesSz cx="6797675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a Rončević" initials="IR" lastIdx="4" clrIdx="0">
    <p:extLst/>
  </p:cmAuthor>
  <p:cmAuthor id="2" name="Vlatka Šušnjak Kuljiš" initials="VŠK" lastIdx="0" clrIdx="1">
    <p:extLst>
      <p:ext uri="{19B8F6BF-5375-455C-9EA6-DF929625EA0E}">
        <p15:presenceInfo xmlns:p15="http://schemas.microsoft.com/office/powerpoint/2012/main" userId="S-1-5-21-1671911374-4233459660-4056646198-1217" providerId="AD"/>
      </p:ext>
    </p:extLst>
  </p:cmAuthor>
  <p:cmAuthor id="3" name="Marina Grubišić" initials="MG" lastIdx="1" clrIdx="2">
    <p:extLst>
      <p:ext uri="{19B8F6BF-5375-455C-9EA6-DF929625EA0E}">
        <p15:presenceInfo xmlns:p15="http://schemas.microsoft.com/office/powerpoint/2012/main" userId="S-1-5-21-1671911374-4233459660-4056646198-12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1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3-10-02T12:08:55.314" idx="1">
    <p:pos x="6553" y="1276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D9CD8-AB34-4B1A-8036-6B5B05A547C7}" type="datetimeFigureOut">
              <a:rPr lang="hr-HR" smtClean="0"/>
              <a:t>3.10.2023.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410AC-0FF0-4C23-94ED-C2EFF66E211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684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ECD56-7432-44E3-A5E3-2561FFC9DBCC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DB209-215E-44E0-95A5-3F595FB90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73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70486-8299-4F93-B48D-18E0564673D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7886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26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-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0" y="52185"/>
            <a:ext cx="12192000" cy="1129253"/>
            <a:chOff x="0" y="126856"/>
            <a:chExt cx="9144000" cy="965487"/>
          </a:xfrm>
        </p:grpSpPr>
        <p:sp>
          <p:nvSpPr>
            <p:cNvPr id="13" name="Rektangel 2"/>
            <p:cNvSpPr>
              <a:spLocks noChangeArrowheads="1"/>
            </p:cNvSpPr>
            <p:nvPr/>
          </p:nvSpPr>
          <p:spPr bwMode="auto">
            <a:xfrm>
              <a:off x="0" y="228600"/>
              <a:ext cx="9144000" cy="762000"/>
            </a:xfrm>
            <a:prstGeom prst="rect">
              <a:avLst/>
            </a:prstGeom>
            <a:gradFill flip="none" rotWithShape="1">
              <a:gsLst>
                <a:gs pos="89000">
                  <a:srgbClr val="B8141D"/>
                </a:gs>
                <a:gs pos="20000">
                  <a:srgbClr val="CD1D19"/>
                </a:gs>
                <a:gs pos="11000">
                  <a:srgbClr val="E21D24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192881" algn="ctr">
                <a:buFont typeface="+mj-lt"/>
                <a:buAutoNum type="arabicPeriod"/>
                <a:defRPr/>
              </a:pPr>
              <a:endParaRPr lang="da-DK" sz="1013" noProof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857" y="126856"/>
              <a:ext cx="965487" cy="96548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solidFill>
                <a:schemeClr val="tx1">
                  <a:lumMod val="85000"/>
                </a:schemeClr>
              </a:solidFill>
            </a:ln>
            <a:effectLst/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91318" y="1181438"/>
            <a:ext cx="11706479" cy="4638149"/>
          </a:xfrm>
          <a:prstGeom prst="rect">
            <a:avLst/>
          </a:prstGeom>
        </p:spPr>
        <p:txBody>
          <a:bodyPr/>
          <a:lstStyle>
            <a:lvl1pPr marL="192881" indent="-192881"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  <a:defRPr>
                <a:solidFill>
                  <a:srgbClr val="002060"/>
                </a:solidFill>
                <a:latin typeface="+mn-lt"/>
              </a:defRPr>
            </a:lvl1pPr>
            <a:lvl2pPr marL="514350" indent="-257175">
              <a:buClr>
                <a:srgbClr val="C00000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</a:defRPr>
            </a:lvl2pPr>
            <a:lvl3pPr marL="857250" indent="-171450">
              <a:buClr>
                <a:srgbClr val="C00000"/>
              </a:buClr>
              <a:buFont typeface="Calibri" panose="020F0502020204030204" pitchFamily="34" charset="0"/>
              <a:buChar char="⁻"/>
              <a:defRPr>
                <a:solidFill>
                  <a:srgbClr val="000000"/>
                </a:solidFill>
                <a:latin typeface="+mn-lt"/>
              </a:defRPr>
            </a:lvl3pPr>
            <a:lvl4pPr>
              <a:defRPr>
                <a:solidFill>
                  <a:srgbClr val="000000"/>
                </a:solidFill>
                <a:latin typeface="+mn-lt"/>
              </a:defRPr>
            </a:lvl4pPr>
            <a:lvl5pPr>
              <a:defRPr>
                <a:solidFill>
                  <a:srgbClr val="000000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25" name="Straight Connector 24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27" name="Picture 26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89D28F89-CF9C-4A48-B7A8-15B19362A51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4826" y="6078980"/>
            <a:ext cx="3321578" cy="77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4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32" y="1355239"/>
            <a:ext cx="1092276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20" name="Straight Connector 19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25" name="Picture 24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grpSp>
        <p:nvGrpSpPr>
          <p:cNvPr id="28" name="Group 27"/>
          <p:cNvGrpSpPr/>
          <p:nvPr userDrawn="1"/>
        </p:nvGrpSpPr>
        <p:grpSpPr>
          <a:xfrm>
            <a:off x="0" y="52185"/>
            <a:ext cx="12192000" cy="1165051"/>
            <a:chOff x="0" y="126856"/>
            <a:chExt cx="9144000" cy="965487"/>
          </a:xfrm>
        </p:grpSpPr>
        <p:sp>
          <p:nvSpPr>
            <p:cNvPr id="29" name="Rektangel 2"/>
            <p:cNvSpPr>
              <a:spLocks noChangeArrowheads="1"/>
            </p:cNvSpPr>
            <p:nvPr/>
          </p:nvSpPr>
          <p:spPr bwMode="auto">
            <a:xfrm>
              <a:off x="0" y="228600"/>
              <a:ext cx="9144000" cy="762000"/>
            </a:xfrm>
            <a:prstGeom prst="rect">
              <a:avLst/>
            </a:prstGeom>
            <a:gradFill flip="none" rotWithShape="1">
              <a:gsLst>
                <a:gs pos="89000">
                  <a:srgbClr val="B8141D"/>
                </a:gs>
                <a:gs pos="20000">
                  <a:srgbClr val="CD1D19"/>
                </a:gs>
                <a:gs pos="11000">
                  <a:srgbClr val="E21D24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192881" algn="ctr">
                <a:buFont typeface="+mj-lt"/>
                <a:buAutoNum type="arabicPeriod"/>
                <a:defRPr/>
              </a:pPr>
              <a:endParaRPr lang="da-DK" sz="1013" noProof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pic>
          <p:nvPicPr>
            <p:cNvPr id="30" name="Picture 2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857" y="126856"/>
              <a:ext cx="965487" cy="96548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solidFill>
                <a:schemeClr val="tx1">
                  <a:lumMod val="85000"/>
                </a:schemeClr>
              </a:solidFill>
            </a:ln>
            <a:effectLst/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7EB79235-8670-430F-8E94-436C300B3CF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31032" y="6079139"/>
            <a:ext cx="3212720" cy="75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8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674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032" y="1468249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468249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20" name="Picture 19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grpSp>
        <p:nvGrpSpPr>
          <p:cNvPr id="28" name="Group 27"/>
          <p:cNvGrpSpPr/>
          <p:nvPr userDrawn="1"/>
        </p:nvGrpSpPr>
        <p:grpSpPr>
          <a:xfrm>
            <a:off x="0" y="52185"/>
            <a:ext cx="12192000" cy="1187843"/>
            <a:chOff x="0" y="126856"/>
            <a:chExt cx="9144000" cy="965487"/>
          </a:xfrm>
        </p:grpSpPr>
        <p:sp>
          <p:nvSpPr>
            <p:cNvPr id="29" name="Rektangel 2"/>
            <p:cNvSpPr>
              <a:spLocks noChangeArrowheads="1"/>
            </p:cNvSpPr>
            <p:nvPr/>
          </p:nvSpPr>
          <p:spPr bwMode="auto">
            <a:xfrm>
              <a:off x="0" y="228600"/>
              <a:ext cx="9144000" cy="762000"/>
            </a:xfrm>
            <a:prstGeom prst="rect">
              <a:avLst/>
            </a:prstGeom>
            <a:gradFill flip="none" rotWithShape="1">
              <a:gsLst>
                <a:gs pos="89000">
                  <a:srgbClr val="B8141D"/>
                </a:gs>
                <a:gs pos="20000">
                  <a:srgbClr val="CD1D19"/>
                </a:gs>
                <a:gs pos="11000">
                  <a:srgbClr val="E21D24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192881" algn="ctr">
                <a:buFont typeface="+mj-lt"/>
                <a:buAutoNum type="arabicPeriod"/>
                <a:defRPr/>
              </a:pPr>
              <a:endParaRPr lang="da-DK" sz="1013" noProof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pic>
          <p:nvPicPr>
            <p:cNvPr id="30" name="Picture 2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857" y="126856"/>
              <a:ext cx="965487" cy="96548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solidFill>
                <a:schemeClr val="tx1">
                  <a:lumMod val="85000"/>
                </a:schemeClr>
              </a:solidFill>
            </a:ln>
            <a:effectLst/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959CBA7F-CC9C-4059-BA3F-DFCF6DC3E16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31032" y="6104511"/>
            <a:ext cx="3212720" cy="75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53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18" name="Picture 17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grpSp>
        <p:nvGrpSpPr>
          <p:cNvPr id="24" name="Group 23"/>
          <p:cNvGrpSpPr/>
          <p:nvPr userDrawn="1"/>
        </p:nvGrpSpPr>
        <p:grpSpPr>
          <a:xfrm>
            <a:off x="0" y="52185"/>
            <a:ext cx="12192000" cy="1103755"/>
            <a:chOff x="0" y="126856"/>
            <a:chExt cx="9144000" cy="965487"/>
          </a:xfrm>
        </p:grpSpPr>
        <p:sp>
          <p:nvSpPr>
            <p:cNvPr id="25" name="Rektangel 2"/>
            <p:cNvSpPr>
              <a:spLocks noChangeArrowheads="1"/>
            </p:cNvSpPr>
            <p:nvPr/>
          </p:nvSpPr>
          <p:spPr bwMode="auto">
            <a:xfrm>
              <a:off x="0" y="228600"/>
              <a:ext cx="9144000" cy="762000"/>
            </a:xfrm>
            <a:prstGeom prst="rect">
              <a:avLst/>
            </a:prstGeom>
            <a:gradFill flip="none" rotWithShape="1">
              <a:gsLst>
                <a:gs pos="89000">
                  <a:srgbClr val="B8141D"/>
                </a:gs>
                <a:gs pos="20000">
                  <a:srgbClr val="CD1D19"/>
                </a:gs>
                <a:gs pos="11000">
                  <a:srgbClr val="E21D24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192881" algn="ctr">
                <a:buFont typeface="+mj-lt"/>
                <a:buAutoNum type="arabicPeriod"/>
                <a:defRPr/>
              </a:pPr>
              <a:endParaRPr lang="da-DK" sz="1013" noProof="1">
                <a:solidFill>
                  <a:schemeClr val="bg1"/>
                </a:solidFill>
                <a:latin typeface="Arial" pitchFamily="34" charset="0"/>
              </a:endParaRPr>
            </a:p>
          </p:txBody>
        </p:sp>
        <p:pic>
          <p:nvPicPr>
            <p:cNvPr id="26" name="Picture 25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857" y="126856"/>
              <a:ext cx="965487" cy="96548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 w="19050">
              <a:solidFill>
                <a:schemeClr val="tx1">
                  <a:lumMod val="85000"/>
                </a:schemeClr>
              </a:solidFill>
            </a:ln>
            <a:effectLst/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48060BA7-3B7D-4C3F-B0A4-51E50151D8F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41540" y="6079139"/>
            <a:ext cx="3212720" cy="75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81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291315" y="6003985"/>
            <a:ext cx="11706477" cy="781665"/>
            <a:chOff x="172412" y="8437931"/>
            <a:chExt cx="11847176" cy="499963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 userDrawn="1"/>
          </p:nvGrpSpPr>
          <p:grpSpPr>
            <a:xfrm>
              <a:off x="9079606" y="8539674"/>
              <a:ext cx="2856556" cy="398220"/>
              <a:chOff x="9079606" y="8539674"/>
              <a:chExt cx="2856556" cy="398220"/>
            </a:xfrm>
          </p:grpSpPr>
          <p:pic>
            <p:nvPicPr>
              <p:cNvPr id="19" name="Picture 18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079606" y="8539674"/>
                <a:ext cx="1451877" cy="398220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B075791B-E51D-4BA3-9AB7-B14C4390D99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1315" y="6060688"/>
            <a:ext cx="3399572" cy="79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22" name="Picture 21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C712DAC4-8039-42D2-BC7D-14BC1D06DD7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6257" y="6077510"/>
            <a:ext cx="3327848" cy="78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004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457201"/>
            <a:ext cx="6172200" cy="54038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241540" y="6047808"/>
            <a:ext cx="11464937" cy="678148"/>
            <a:chOff x="172412" y="8437931"/>
            <a:chExt cx="11847176" cy="499963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172412" y="8437931"/>
              <a:ext cx="11847176" cy="0"/>
            </a:xfrm>
            <a:prstGeom prst="line">
              <a:avLst/>
            </a:prstGeom>
            <a:ln>
              <a:solidFill>
                <a:srgbClr val="B8141D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2"/>
            <p:cNvGrpSpPr/>
            <p:nvPr userDrawn="1"/>
          </p:nvGrpSpPr>
          <p:grpSpPr>
            <a:xfrm>
              <a:off x="8869593" y="8539674"/>
              <a:ext cx="3066569" cy="398220"/>
              <a:chOff x="8869593" y="8539674"/>
              <a:chExt cx="3066569" cy="398220"/>
            </a:xfrm>
          </p:grpSpPr>
          <p:pic>
            <p:nvPicPr>
              <p:cNvPr id="14" name="Picture 13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869593" y="8539674"/>
                <a:ext cx="1661890" cy="398220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6801" y="8606187"/>
                <a:ext cx="1219361" cy="271598"/>
              </a:xfrm>
              <a:prstGeom prst="rect">
                <a:avLst/>
              </a:prstGeom>
            </p:spPr>
          </p:pic>
        </p:grp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B5C016F1-F4FD-4860-82AC-D9FA1CC18DC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6709" y="6058543"/>
            <a:ext cx="3408722" cy="79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44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ttomljen\Desktop\Stablo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8820" y="1"/>
            <a:ext cx="3519291" cy="6184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7"/>
          <p:cNvSpPr>
            <a:spLocks noGrp="1"/>
          </p:cNvSpPr>
          <p:nvPr userDrawn="1">
            <p:ph type="title"/>
          </p:nvPr>
        </p:nvSpPr>
        <p:spPr>
          <a:xfrm>
            <a:off x="717933" y="1447878"/>
            <a:ext cx="7579232" cy="3120641"/>
          </a:xfrm>
          <a:prstGeom prst="rect">
            <a:avLst/>
          </a:prstGeom>
          <a:solidFill>
            <a:srgbClr val="B8141D"/>
          </a:solidFill>
          <a:ln cmpd="dbl">
            <a:solidFill>
              <a:srgbClr val="C00000"/>
            </a:solidFill>
          </a:ln>
        </p:spPr>
        <p:txBody>
          <a:bodyPr/>
          <a:lstStyle>
            <a:lvl1pPr>
              <a:defRPr sz="27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 userDrawn="1">
            <p:ph type="body" sz="quarter" idx="10"/>
          </p:nvPr>
        </p:nvSpPr>
        <p:spPr>
          <a:xfrm>
            <a:off x="717933" y="5140186"/>
            <a:ext cx="6601691" cy="1044575"/>
          </a:xfrm>
          <a:prstGeom prst="rect">
            <a:avLst/>
          </a:prstGeom>
          <a:noFill/>
          <a:ln w="6350">
            <a:solidFill>
              <a:srgbClr val="C00000"/>
            </a:solidFill>
            <a:prstDash val="sysDot"/>
          </a:ln>
        </p:spPr>
        <p:txBody>
          <a:bodyPr/>
          <a:lstStyle>
            <a:lvl1pPr marL="0" indent="0">
              <a:buNone/>
              <a:defRPr sz="1125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196" y="6226130"/>
            <a:ext cx="1542269" cy="5493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442" y="6331790"/>
            <a:ext cx="1412655" cy="4022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6CC9DF-F64D-4172-B55C-75F53CC2FCD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17933" y="56702"/>
            <a:ext cx="4887367" cy="114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2909"/>
      </p:ext>
    </p:extLst>
  </p:cSld>
  <p:clrMapOvr>
    <a:masterClrMapping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033" y="217346"/>
            <a:ext cx="10162206" cy="71430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032" y="1825625"/>
            <a:ext cx="109227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hr-HR" dirty="0"/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6999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400" kern="1200">
          <a:solidFill>
            <a:srgbClr val="0F1A2F"/>
          </a:solidFill>
          <a:latin typeface="+mj-lt"/>
          <a:ea typeface="+mn-ea"/>
          <a:cs typeface="+mn-cs"/>
        </a:defRPr>
      </a:lvl1pPr>
      <a:lvl2pPr marL="5349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⁻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1235" y="1167960"/>
            <a:ext cx="6102613" cy="1519257"/>
          </a:xfrm>
          <a:noFill/>
        </p:spPr>
        <p:txBody>
          <a:bodyPr>
            <a:noAutofit/>
          </a:bodyPr>
          <a:lstStyle/>
          <a:p>
            <a:pPr algn="ctr"/>
            <a:r>
              <a:rPr lang="hr-HR" sz="3200" dirty="0">
                <a:solidFill>
                  <a:srgbClr val="C00000"/>
                </a:solidFill>
              </a:rPr>
              <a:t>Inicijalna akreditacija studija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1235" y="4950652"/>
            <a:ext cx="61142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i="1" dirty="0">
                <a:solidFill>
                  <a:srgbClr val="002060"/>
                </a:solidFill>
                <a:latin typeface="Calibri" panose="020F0502020204030204"/>
              </a:rPr>
              <a:t>Vlatka Šušnjak Kuljiš</a:t>
            </a:r>
            <a:r>
              <a:rPr lang="en-GB" b="1" i="1" dirty="0">
                <a:solidFill>
                  <a:srgbClr val="002060"/>
                </a:solidFill>
                <a:latin typeface="Calibri" panose="020F0502020204030204"/>
              </a:rPr>
              <a:t>, Marina Grubišić</a:t>
            </a:r>
            <a:endParaRPr lang="en-GB" sz="1600" i="1" dirty="0">
              <a:solidFill>
                <a:srgbClr val="002060"/>
              </a:solidFill>
              <a:latin typeface="Calibri" panose="020F0502020204030204"/>
            </a:endParaRPr>
          </a:p>
          <a:p>
            <a:r>
              <a:rPr lang="en-GB" sz="1600" b="1" i="1" dirty="0">
                <a:solidFill>
                  <a:srgbClr val="C00000"/>
                </a:solidFill>
                <a:latin typeface="Calibri" panose="020F0502020204030204"/>
              </a:rPr>
              <a:t>Online </a:t>
            </a:r>
            <a:r>
              <a:rPr lang="hr-HR" sz="1600" b="1" i="1" dirty="0">
                <a:solidFill>
                  <a:srgbClr val="C00000"/>
                </a:solidFill>
                <a:latin typeface="Calibri" panose="020F0502020204030204"/>
              </a:rPr>
              <a:t>edukacija</a:t>
            </a:r>
            <a:endParaRPr lang="en-GB" sz="1600" i="1" dirty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1235" y="3206058"/>
            <a:ext cx="6114285" cy="83099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prstClr val="white"/>
                </a:solidFill>
                <a:latin typeface="Calibri Light" panose="020F0302020204030204"/>
              </a:rPr>
              <a:t>Zahtjev za pokretanje postupka inicijalne akreditacije studija</a:t>
            </a:r>
            <a:endParaRPr lang="en-GB" sz="2400" b="1" dirty="0">
              <a:solidFill>
                <a:prstClr val="white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7116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prstClr val="white"/>
                </a:solidFill>
              </a:rPr>
              <a:t>Tablice na visokog učilišta</a:t>
            </a:r>
            <a:endParaRPr lang="hr-HR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C734E41-1515-4BA4-9F97-8A2665D321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8660" y="1355725"/>
            <a:ext cx="612827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554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prstClr val="white"/>
                </a:solidFill>
              </a:rPr>
              <a:t>Tablice na razini visokog učilišta</a:t>
            </a:r>
            <a:endParaRPr lang="hr-H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850B97C-B9B6-413F-B0AF-2CDE29A159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2556" y="2412050"/>
            <a:ext cx="9040487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999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prstClr val="white"/>
                </a:solidFill>
              </a:rPr>
              <a:t>Tablice na razini visokog učilišta</a:t>
            </a:r>
            <a:endParaRPr lang="hr-H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C74F09-579F-4584-BF30-1EC6290B9D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5899" y="1392733"/>
            <a:ext cx="8973802" cy="427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183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prstClr val="white"/>
                </a:solidFill>
              </a:rPr>
              <a:t>Tablice na razini visokog učilišta</a:t>
            </a:r>
            <a:endParaRPr lang="hr-HR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87007F-27FE-4DA2-9054-B91A8CFF00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5899" y="2378708"/>
            <a:ext cx="8973802" cy="230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35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43587B-6446-42B4-AB70-6A95BE5A9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32" y="1355239"/>
            <a:ext cx="10922769" cy="464762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1. </a:t>
            </a:r>
            <a:r>
              <a:rPr lang="hr-HR" dirty="0"/>
              <a:t>Prijedlog studijskog programa (ZOK. čl. 15.)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EB3225-F3AC-40D5-85F5-41F711DDC7EB}"/>
              </a:ext>
            </a:extLst>
          </p:cNvPr>
          <p:cNvSpPr txBox="1"/>
          <p:nvPr/>
        </p:nvSpPr>
        <p:spPr>
          <a:xfrm>
            <a:off x="567267" y="440267"/>
            <a:ext cx="5731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prstClr val="white"/>
                </a:solidFill>
                <a:ea typeface="+mj-ea"/>
                <a:cs typeface="+mj-cs"/>
              </a:rPr>
              <a:t>4. PRILOZI</a:t>
            </a:r>
            <a:endParaRPr lang="hr-HR" sz="3200" b="1" dirty="0">
              <a:solidFill>
                <a:prstClr val="white"/>
              </a:solidFill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F984F7-9194-4669-AF7E-5D0D6D23247A}"/>
              </a:ext>
            </a:extLst>
          </p:cNvPr>
          <p:cNvSpPr txBox="1"/>
          <p:nvPr/>
        </p:nvSpPr>
        <p:spPr>
          <a:xfrm>
            <a:off x="8568268" y="2370666"/>
            <a:ext cx="265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            Standard 1.1.</a:t>
            </a:r>
          </a:p>
          <a:p>
            <a:endParaRPr lang="hr-H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B2CD8E-4574-4EBF-AD12-46F6ABD0B2C8}"/>
              </a:ext>
            </a:extLst>
          </p:cNvPr>
          <p:cNvSpPr txBox="1"/>
          <p:nvPr/>
        </p:nvSpPr>
        <p:spPr>
          <a:xfrm>
            <a:off x="8894235" y="5018475"/>
            <a:ext cx="1422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Standard 3.1.</a:t>
            </a:r>
            <a:endParaRPr lang="hr-HR" sz="14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DFCDD7-533E-4A97-997F-CBF62FAB30D8}"/>
              </a:ext>
            </a:extLst>
          </p:cNvPr>
          <p:cNvSpPr txBox="1"/>
          <p:nvPr/>
        </p:nvSpPr>
        <p:spPr>
          <a:xfrm>
            <a:off x="8894234" y="5346772"/>
            <a:ext cx="245956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  </a:t>
            </a:r>
          </a:p>
          <a:p>
            <a:r>
              <a:rPr lang="hr-HR" sz="1400" b="1" dirty="0" err="1"/>
              <a:t>Silabus</a:t>
            </a:r>
            <a:r>
              <a:rPr lang="hr-HR" sz="1400" b="1" dirty="0"/>
              <a:t> (tablica popis kolegija)</a:t>
            </a:r>
          </a:p>
          <a:p>
            <a:endParaRPr lang="hr-H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F4DDD4-BD7B-4F5A-8B48-331FF4CA0AA2}"/>
              </a:ext>
            </a:extLst>
          </p:cNvPr>
          <p:cNvSpPr/>
          <p:nvPr/>
        </p:nvSpPr>
        <p:spPr>
          <a:xfrm>
            <a:off x="567268" y="1701800"/>
            <a:ext cx="7603066" cy="4374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15000"/>
              </a:lnSpc>
              <a:spcBef>
                <a:spcPts val="36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naziv studija</a:t>
            </a:r>
            <a:endParaRPr lang="hr-H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Bef>
                <a:spcPts val="36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područje i polje izvođenja studija</a:t>
            </a:r>
            <a:endParaRPr lang="hr-H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Bef>
                <a:spcPts val="36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analizu usklađenosti studija sa strateškim ciljevima visokog učilišta</a:t>
            </a:r>
            <a:endParaRPr lang="hr-H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Bef>
                <a:spcPts val="36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stručni ili akademski naziv ili akademski stupanj koji se stječe završetkom studija</a:t>
            </a:r>
            <a:endParaRPr lang="hr-H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Bef>
                <a:spcPts val="36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mišljenje Hrvatskog zavoda za zapošljavanje o usklađenosti studija s potrebama tržišta rada, odnosno dokaz da je visoko učilište Hrvatskom zavodu za zapošljavanje podnijelo zahtjev za donošenje mišljenja iz kojeg je vidljivo da je prošao rok od 30 dana; naime, ukoliko Hrvatski zavod za zapošljavanje ne donese mišljenje o usklađenosti studija s potrebama tržišta rada u roku od 30 dana od dana zaprimanja zahtjeva za mišljenjem, smatra se da je predloženi studij usklađen s potrebama tržišta rada </a:t>
            </a:r>
            <a:endParaRPr lang="hr-H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Bef>
                <a:spcPts val="36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za diplomski studij ispravu o akreditiranom prijediplomskom studiju iz istoga znanstvenog ili umjetničkog polja, a za poslijediplomski odnosno doktorski studij ispravu o akreditiranom diplomskom odnosno integriranom prijediplomskom i diplomskom studiju iz istog znanstvenog ili umjetničkog polja</a:t>
            </a:r>
            <a:endParaRPr lang="hr-H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Bef>
                <a:spcPts val="36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uvjete upisa na studij, uvjete upisa u idući semestar, </a:t>
            </a:r>
            <a:r>
              <a:rPr lang="hr-HR" sz="1200" dirty="0" err="1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trimestar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ili studijsku godinu te uvjete upisa drugih studijskih obveza</a:t>
            </a:r>
            <a:endParaRPr lang="hr-H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5000"/>
              </a:lnSpc>
              <a:spcBef>
                <a:spcPts val="36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popis obveznih i izbornih kolegija s naznakom opterećenja u ECTS bodovima, oblika izvođenja nastave, sadržaja kolegija, planiranih ishoda učenja i nositelja kolegija</a:t>
            </a:r>
            <a:endParaRPr lang="hr-H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AE1E89-2BC5-4907-9561-8C3A63EDA0AD}"/>
              </a:ext>
            </a:extLst>
          </p:cNvPr>
          <p:cNvSpPr/>
          <p:nvPr/>
        </p:nvSpPr>
        <p:spPr>
          <a:xfrm>
            <a:off x="7234768" y="1211115"/>
            <a:ext cx="2269067" cy="10154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>
                <a:solidFill>
                  <a:schemeClr val="tx1"/>
                </a:solidFill>
              </a:rPr>
              <a:t>Podatke vidljive u tablici (</a:t>
            </a:r>
            <a:r>
              <a:rPr lang="hr-HR" sz="1400" dirty="0" err="1">
                <a:solidFill>
                  <a:schemeClr val="tx1"/>
                </a:solidFill>
              </a:rPr>
              <a:t>silabusi</a:t>
            </a:r>
            <a:r>
              <a:rPr lang="hr-HR" sz="1400" dirty="0">
                <a:solidFill>
                  <a:schemeClr val="tx1"/>
                </a:solidFill>
              </a:rPr>
              <a:t>) nije potrebno izdvajati i ovdje</a:t>
            </a:r>
            <a:r>
              <a:rPr lang="hr-HR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0533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CD6075-08A4-4973-B49D-E8CE95D88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    </a:t>
            </a:r>
          </a:p>
          <a:p>
            <a:pPr marL="0" indent="0">
              <a:buNone/>
            </a:pP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9.     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kompetencije koje se stječu završetkom modula studija i studija</a:t>
            </a:r>
          </a:p>
          <a:p>
            <a:pPr marL="0" indent="0">
              <a:buNone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10.</a:t>
            </a: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   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broj upisnih mjesta na studiju</a:t>
            </a:r>
          </a:p>
          <a:p>
            <a:pPr marL="0" indent="0">
              <a:buNone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11.</a:t>
            </a: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   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ustroj i oblik izvođenja nastave</a:t>
            </a:r>
          </a:p>
          <a:p>
            <a:pPr marL="0" indent="0">
              <a:buNone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12.</a:t>
            </a: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   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način provjere stečenih ishoda učenja za svaki kolegij odnosno drugu studijsku obvezu</a:t>
            </a:r>
          </a:p>
          <a:p>
            <a:pPr marL="0" indent="0">
              <a:buNone/>
            </a:pP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13.</a:t>
            </a: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   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način završetka studija</a:t>
            </a:r>
          </a:p>
          <a:p>
            <a:pPr>
              <a:buAutoNum type="arabicPeriod" startAt="14"/>
            </a:pP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  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analizu minimalnih institucionalnih pretpostavki za usporedivost predloženih studijskih programa sa srodnim </a:t>
            </a:r>
            <a:endParaRPr lang="en-GB" sz="1200" dirty="0">
              <a:solidFill>
                <a:srgbClr val="231F2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        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akreditiranim studijskim programima u Republici Hrvatskoj </a:t>
            </a:r>
            <a:r>
              <a:rPr lang="en-GB" sz="1200" dirty="0" err="1">
                <a:solidFill>
                  <a:srgbClr val="231F20"/>
                </a:solidFill>
                <a:latin typeface="Calibri" panose="020F0502020204030204" pitchFamily="34" charset="0"/>
              </a:rPr>
              <a:t>i</a:t>
            </a: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u zemljama Europske unije</a:t>
            </a:r>
          </a:p>
          <a:p>
            <a:pPr>
              <a:buAutoNum type="arabicPeriod" startAt="15"/>
            </a:pP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 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mehanizme osiguravanja horizontalne i vertikalne mobilnosti studenata u nacionalnom i europskom prostoru visokog </a:t>
            </a:r>
            <a:endParaRPr lang="en-GB" sz="1200" dirty="0">
              <a:solidFill>
                <a:srgbClr val="231F2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200" dirty="0">
                <a:solidFill>
                  <a:srgbClr val="231F20"/>
                </a:solidFill>
                <a:latin typeface="Calibri" panose="020F0502020204030204" pitchFamily="34" charset="0"/>
              </a:rPr>
              <a:t>         </a:t>
            </a:r>
            <a:r>
              <a:rPr lang="hr-HR" sz="1200" dirty="0">
                <a:solidFill>
                  <a:srgbClr val="231F20"/>
                </a:solidFill>
                <a:latin typeface="Calibri" panose="020F0502020204030204" pitchFamily="34" charset="0"/>
              </a:rPr>
              <a:t>obrazovanja.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8FE70-6929-4922-8DDD-E93B81339F76}"/>
              </a:ext>
            </a:extLst>
          </p:cNvPr>
          <p:cNvSpPr txBox="1"/>
          <p:nvPr/>
        </p:nvSpPr>
        <p:spPr>
          <a:xfrm>
            <a:off x="8534400" y="1498600"/>
            <a:ext cx="153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Standard 2.2</a:t>
            </a:r>
            <a:r>
              <a:rPr lang="en-GB" dirty="0"/>
              <a:t>.</a:t>
            </a:r>
            <a:endParaRPr lang="hr-H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E6FA69-235E-4083-B8A5-200ECF328AC3}"/>
              </a:ext>
            </a:extLst>
          </p:cNvPr>
          <p:cNvSpPr txBox="1"/>
          <p:nvPr/>
        </p:nvSpPr>
        <p:spPr>
          <a:xfrm>
            <a:off x="8534400" y="2506133"/>
            <a:ext cx="193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Standard 3.4. </a:t>
            </a:r>
            <a:r>
              <a:rPr lang="en-GB" sz="1400" b="1" dirty="0" err="1"/>
              <a:t>i</a:t>
            </a:r>
            <a:r>
              <a:rPr lang="en-GB" sz="1400" b="1" dirty="0"/>
              <a:t> </a:t>
            </a:r>
            <a:r>
              <a:rPr lang="en-GB" sz="1400" b="1" dirty="0" err="1"/>
              <a:t>silabus</a:t>
            </a:r>
            <a:endParaRPr lang="en-GB" sz="1400" b="1" dirty="0"/>
          </a:p>
          <a:p>
            <a:endParaRPr lang="hr-HR" sz="1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39BEB3-F6C6-4F26-A942-6D4B6B9D2695}"/>
              </a:ext>
            </a:extLst>
          </p:cNvPr>
          <p:cNvSpPr txBox="1"/>
          <p:nvPr/>
        </p:nvSpPr>
        <p:spPr>
          <a:xfrm>
            <a:off x="8458202" y="3029353"/>
            <a:ext cx="2895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/>
              <a:t>Studijski programi s kojima se VU uspoređuje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BE4077-782F-4759-9891-048124AE18C9}"/>
              </a:ext>
            </a:extLst>
          </p:cNvPr>
          <p:cNvSpPr txBox="1"/>
          <p:nvPr/>
        </p:nvSpPr>
        <p:spPr>
          <a:xfrm>
            <a:off x="516467" y="431800"/>
            <a:ext cx="6841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prstClr val="white"/>
                </a:solidFill>
                <a:ea typeface="+mj-ea"/>
                <a:cs typeface="+mj-cs"/>
              </a:rPr>
              <a:t>PRILOZI</a:t>
            </a:r>
            <a:endParaRPr lang="hr-HR" sz="3200" b="1" dirty="0">
              <a:solidFill>
                <a:prstClr val="white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36510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BBD9AF-ECEB-4D98-98A0-E3B82B2D1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32" y="1414505"/>
            <a:ext cx="109227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lvl="0" indent="0" fontAlgn="base">
              <a:buNone/>
            </a:pPr>
            <a:r>
              <a:rPr lang="en-GB" sz="2000" b="1" dirty="0"/>
              <a:t>2. </a:t>
            </a:r>
            <a:r>
              <a:rPr lang="hr-HR" sz="2000" b="1" dirty="0"/>
              <a:t>Mišljenje nadležnog tijela o ispunjavanju propisanih uvjeta za regulirane profesije</a:t>
            </a:r>
            <a:endParaRPr lang="hr-HR" sz="2000" dirty="0"/>
          </a:p>
          <a:p>
            <a:pPr marL="0" indent="0" fontAlgn="base">
              <a:buNone/>
            </a:pPr>
            <a:r>
              <a:rPr lang="en-GB" sz="2000" b="1" dirty="0"/>
              <a:t>3. </a:t>
            </a:r>
            <a:r>
              <a:rPr lang="hr-HR" sz="2000" b="1" dirty="0"/>
              <a:t>Elaborat o opravdanosti izvođenja studija za javno visoko učilište</a:t>
            </a:r>
            <a:r>
              <a:rPr lang="en-GB" sz="2000" b="1" dirty="0"/>
              <a:t> - </a:t>
            </a:r>
            <a:r>
              <a:rPr lang="hr-HR" sz="2100" b="1" dirty="0"/>
              <a:t> </a:t>
            </a:r>
            <a:r>
              <a:rPr lang="hr-HR" sz="2100" i="1" dirty="0"/>
              <a:t>sadrži analizu opravdanosti pokretanja predloženog studija s obzirom na gospodarske/društvene potrebe; analizu </a:t>
            </a:r>
            <a:r>
              <a:rPr lang="hr-HR" sz="2100" i="1" dirty="0" err="1"/>
              <a:t>zapošljivosti</a:t>
            </a:r>
            <a:r>
              <a:rPr lang="hr-HR" sz="2100" i="1" dirty="0"/>
              <a:t> budućih studenata; usklađenost predloženog studija s državnom i županijskom razvojnom strategijom; osvrt na preporuke za obrazovnu upisnu politiku i politiku stipendiranja HZZ-a. </a:t>
            </a:r>
          </a:p>
          <a:p>
            <a:pPr marL="0" lvl="0" indent="0" fontAlgn="base">
              <a:buNone/>
            </a:pPr>
            <a:r>
              <a:rPr lang="en-GB" sz="2000" b="1" dirty="0"/>
              <a:t>4. </a:t>
            </a:r>
            <a:r>
              <a:rPr lang="hr-HR" sz="2000" b="1" dirty="0"/>
              <a:t>Ugovori o radu s nastavnicima</a:t>
            </a:r>
            <a:endParaRPr lang="hr-HR" sz="2000" dirty="0"/>
          </a:p>
          <a:p>
            <a:pPr marL="0" lvl="0" indent="0" fontAlgn="base">
              <a:buNone/>
            </a:pPr>
            <a:r>
              <a:rPr lang="en-GB" sz="2000" b="1" dirty="0"/>
              <a:t>5. </a:t>
            </a:r>
            <a:r>
              <a:rPr lang="hr-HR" sz="2000" b="1" dirty="0"/>
              <a:t>Dokazi o raspolaganju prostorom i opremom za izvođenje studija</a:t>
            </a:r>
            <a:endParaRPr lang="hr-HR" sz="2000" dirty="0"/>
          </a:p>
          <a:p>
            <a:pPr marL="0" lvl="0" indent="0" fontAlgn="base">
              <a:buNone/>
            </a:pPr>
            <a:r>
              <a:rPr lang="en-GB" sz="2000" b="1" dirty="0"/>
              <a:t>6. </a:t>
            </a:r>
            <a:r>
              <a:rPr lang="hr-HR" sz="2000" b="1" dirty="0"/>
              <a:t>Dokazi o financijskim sredstvima za izvođenje studija</a:t>
            </a:r>
            <a:endParaRPr lang="hr-HR" sz="2000" dirty="0"/>
          </a:p>
          <a:p>
            <a:pPr marL="0" lvl="0" indent="0" fontAlgn="base">
              <a:buNone/>
            </a:pPr>
            <a:r>
              <a:rPr lang="en-GB" sz="2000" b="1" dirty="0"/>
              <a:t>7. </a:t>
            </a:r>
            <a:r>
              <a:rPr lang="hr-HR" sz="2000" b="1" dirty="0"/>
              <a:t>Ugovor kojim je uređen ustroj, izvedba, završetak, mjesto izvođenja, nositelj i način izdavanja završne isprave združenog studija te nositelj akreditacijskog postupka združenog studija (ukoliko se predlaže združeni studij između domaćih visokih učilišta)</a:t>
            </a:r>
            <a:endParaRPr lang="hr-HR" sz="200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0428DC-5689-4335-BAE2-DEC91D442883}"/>
              </a:ext>
            </a:extLst>
          </p:cNvPr>
          <p:cNvSpPr txBox="1"/>
          <p:nvPr/>
        </p:nvSpPr>
        <p:spPr>
          <a:xfrm>
            <a:off x="829733" y="237067"/>
            <a:ext cx="3386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prstClr val="white"/>
                </a:solidFill>
                <a:ea typeface="+mj-ea"/>
                <a:cs typeface="+mj-cs"/>
              </a:rPr>
              <a:t>PRILOZI</a:t>
            </a:r>
            <a:endParaRPr lang="hr-HR" sz="3200" b="1" dirty="0">
              <a:solidFill>
                <a:prstClr val="white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95002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6C59F5-F3E1-460D-8C32-12193C4D33F5}"/>
              </a:ext>
            </a:extLst>
          </p:cNvPr>
          <p:cNvSpPr txBox="1"/>
          <p:nvPr/>
        </p:nvSpPr>
        <p:spPr>
          <a:xfrm>
            <a:off x="516467" y="304800"/>
            <a:ext cx="452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prstClr val="white"/>
                </a:solidFill>
                <a:ea typeface="+mj-ea"/>
                <a:cs typeface="+mj-cs"/>
              </a:rPr>
              <a:t>SILABUS</a:t>
            </a:r>
            <a:endParaRPr lang="hr-HR" sz="3200" b="1" dirty="0">
              <a:solidFill>
                <a:prstClr val="white"/>
              </a:solidFill>
              <a:ea typeface="+mj-ea"/>
              <a:cs typeface="+mj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78608C-85C3-4451-A423-96481D4EB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202" y="1704734"/>
            <a:ext cx="11069595" cy="344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4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08D8E07-B42C-4DB6-8FF0-5EFA6D2B0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r-HR" b="1" u="sng" dirty="0"/>
              <a:t>Dokumenti koji se prevode na engleski jezik:</a:t>
            </a:r>
          </a:p>
          <a:p>
            <a:pPr marL="457200" indent="-457200">
              <a:buAutoNum type="arabicPeriod"/>
            </a:pPr>
            <a:r>
              <a:rPr lang="hr-HR" dirty="0"/>
              <a:t>Zahtjev za pokretanje postupka inicijalne akreditacije studija s pripadajućim prilozima uključujući </a:t>
            </a:r>
            <a:r>
              <a:rPr lang="hr-HR" dirty="0" err="1"/>
              <a:t>silabus</a:t>
            </a:r>
            <a:r>
              <a:rPr lang="hr-HR" dirty="0"/>
              <a:t> svih predmeta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u="sng" dirty="0"/>
              <a:t>Ne prevodi se: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hr-HR" dirty="0"/>
              <a:t>1. mišljenje Hrvatskog zavoda za zapošljavanje o usklađenosti studija s potrebama tržišta rada, odnosno dokaz da je visoko učilište Hrvatskom zavodu za zapošljavanje podnijelo zahtjev za donošenje mišljenja iz kojeg je vidljivo da je prošao rok od 30 dana; naime, ukoliko Hrvatski zavod za zapošljavanje ne donese mišljenje o usklađenosti studija s potrebama tržišta rada u roku od 30 dana od dana zaprimanja zahtjeva za mišljenjem, smatra se da je predloženi studij usklađen s potrebama tržišta rada 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hr-HR" dirty="0"/>
              <a:t>2. za diplomski studij ispravu o akreditiranom prijediplomskom studiju iz istoga znanstvenog ili umjetničkog polja, a za poslijediplomski odnosno doktorski studij ispravu o akreditiranom diplomskom odnosno integriranom prijediplomskom i diplomskom studiju iz istog znanstvenog ili umjetničkog polja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hr-HR" dirty="0"/>
              <a:t>3. mišljenje nadležnog tijela o ispunjavanju propisanih uvjeta za regulirane profesije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hr-HR" dirty="0"/>
              <a:t>4. ugovore o radu s nastavnicima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hr-HR" dirty="0"/>
              <a:t>5. dokaze o raspolaganju prostorom i opremom za izvođenje studija</a:t>
            </a:r>
          </a:p>
          <a:p>
            <a:pPr marL="0" indent="0" fontAlgn="base">
              <a:lnSpc>
                <a:spcPct val="120000"/>
              </a:lnSpc>
              <a:buNone/>
            </a:pPr>
            <a:r>
              <a:rPr lang="hr-HR" dirty="0"/>
              <a:t>6. dokaze o financijskim sredstvima za izvođenje studija</a:t>
            </a:r>
          </a:p>
          <a:p>
            <a:pPr marL="0" indent="0">
              <a:buNone/>
            </a:pPr>
            <a:endParaRPr lang="en-GB" b="1" u="sn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1FE1EC-29F5-4453-B9B0-160B548B5EF0}"/>
              </a:ext>
            </a:extLst>
          </p:cNvPr>
          <p:cNvSpPr txBox="1"/>
          <p:nvPr/>
        </p:nvSpPr>
        <p:spPr>
          <a:xfrm>
            <a:off x="431031" y="278021"/>
            <a:ext cx="7705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solidFill>
                  <a:prstClr val="white"/>
                </a:solidFill>
                <a:ea typeface="+mj-ea"/>
                <a:cs typeface="+mj-cs"/>
              </a:rPr>
              <a:t>Popis dokumenata na engleskom jeziku</a:t>
            </a:r>
          </a:p>
        </p:txBody>
      </p:sp>
    </p:spTree>
    <p:extLst>
      <p:ext uri="{BB962C8B-B14F-4D97-AF65-F5344CB8AC3E}">
        <p14:creationId xmlns:p14="http://schemas.microsoft.com/office/powerpoint/2010/main" val="3545335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877" y="460075"/>
            <a:ext cx="11164388" cy="4841567"/>
          </a:xfrm>
        </p:spPr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4400" b="1" dirty="0"/>
              <a:t>Hvala na pažnji</a:t>
            </a:r>
            <a:r>
              <a:rPr lang="en-GB" sz="4400" b="1" dirty="0"/>
              <a:t>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0071" y="2698000"/>
            <a:ext cx="533400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36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en-GB" dirty="0"/>
              <a:t>Sadržaj </a:t>
            </a:r>
            <a:r>
              <a:rPr lang="en-GB" dirty="0" err="1"/>
              <a:t>zahtjeva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1.	OSNOVNE INFORMACIJE	</a:t>
            </a:r>
          </a:p>
          <a:p>
            <a:pPr marL="0" indent="0">
              <a:buNone/>
            </a:pPr>
            <a:r>
              <a:rPr lang="en-GB" dirty="0"/>
              <a:t>1.1.	UVOD	</a:t>
            </a:r>
          </a:p>
          <a:p>
            <a:pPr marL="0" indent="0">
              <a:buNone/>
            </a:pPr>
            <a:r>
              <a:rPr lang="en-GB" dirty="0"/>
              <a:t>1.2.	OSNOVNI PODACI O STUDIJSKOM PROGRAMU	</a:t>
            </a:r>
          </a:p>
          <a:p>
            <a:pPr marL="0" indent="0">
              <a:buNone/>
            </a:pPr>
            <a:r>
              <a:rPr lang="en-GB" dirty="0"/>
              <a:t>2.	SAMOVREDNOVANJE PREMA STANDARDIMA KVALITETE	</a:t>
            </a:r>
          </a:p>
          <a:p>
            <a:pPr marL="0" indent="0">
              <a:buNone/>
            </a:pPr>
            <a:r>
              <a:rPr lang="en-GB" dirty="0"/>
              <a:t>I. UNUTARNJE OSIGURAVANJE KVALITETE	</a:t>
            </a:r>
          </a:p>
          <a:p>
            <a:pPr marL="0" indent="0">
              <a:buNone/>
            </a:pPr>
            <a:r>
              <a:rPr lang="en-GB" dirty="0"/>
              <a:t>II. STUDIJSKI PROGRAM	</a:t>
            </a:r>
          </a:p>
          <a:p>
            <a:pPr marL="0" indent="0">
              <a:buNone/>
            </a:pPr>
            <a:r>
              <a:rPr lang="en-GB" dirty="0"/>
              <a:t>III. NASTAVNI PROCES I PODRŠKA STUDENTIMA	</a:t>
            </a:r>
          </a:p>
          <a:p>
            <a:pPr marL="0" indent="0">
              <a:buNone/>
            </a:pPr>
            <a:r>
              <a:rPr lang="en-GB" dirty="0"/>
              <a:t>IV. NASTAVNIČKI KAPACITETI I INFRASTRUKTURA	</a:t>
            </a:r>
          </a:p>
          <a:p>
            <a:pPr marL="0" indent="0">
              <a:buNone/>
            </a:pPr>
            <a:r>
              <a:rPr lang="en-GB" dirty="0"/>
              <a:t>3. PODACI ZA POTREBE PROVOĐENJA POSTUPKA INICIJALNE AKREDITACIJE STUDIJA	</a:t>
            </a:r>
          </a:p>
          <a:p>
            <a:pPr marL="0" indent="0">
              <a:buNone/>
            </a:pPr>
            <a:r>
              <a:rPr lang="en-GB" dirty="0"/>
              <a:t>4. PRILOZI	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D84E305-0FFA-415A-A8F7-143112A4AE03}"/>
              </a:ext>
            </a:extLst>
          </p:cNvPr>
          <p:cNvSpPr/>
          <p:nvPr/>
        </p:nvSpPr>
        <p:spPr>
          <a:xfrm>
            <a:off x="7671816" y="2770632"/>
            <a:ext cx="3787400" cy="19476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SAMOANALIZA</a:t>
            </a:r>
            <a:endParaRPr lang="hr-H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6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36965C-59E1-4D2B-A4F8-218B1BDEE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pPr marL="0" indent="0">
              <a:buNone/>
            </a:pPr>
            <a:r>
              <a:rPr lang="hr-HR" b="1" dirty="0"/>
              <a:t>1.1. UVOD </a:t>
            </a:r>
            <a:r>
              <a:rPr lang="hr-HR" dirty="0"/>
              <a:t>– kratak opis studija, uključujući svrhu i razloge pokretanja postupka</a:t>
            </a:r>
          </a:p>
          <a:p>
            <a:pPr marL="0" indent="0">
              <a:buNone/>
            </a:pPr>
            <a:r>
              <a:rPr lang="hr-HR" dirty="0"/>
              <a:t>	      – navesti o kojem se slučaju inicijalne akreditacije radi (ZOK čl. 9. stavak 3.)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/>
              <a:t>1.2. OSNOVNI PODACI O STUDIJSKOM PROGRAMU</a:t>
            </a:r>
            <a:r>
              <a:rPr lang="hr-HR" dirty="0"/>
              <a:t> – ZOK čl. 21. sadržaj dopusnice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/>
              <a:t>2. SAMOVREDNOVANJE PREMA STANDARDIMA KVALITETE </a:t>
            </a:r>
            <a:r>
              <a:rPr lang="hr-HR" dirty="0"/>
              <a:t>– ZOK čl. 12. minimalni 									 kvantitativni podaci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2BB2FF-BACD-4A3D-8803-E2DE7AC63572}"/>
              </a:ext>
            </a:extLst>
          </p:cNvPr>
          <p:cNvSpPr txBox="1"/>
          <p:nvPr/>
        </p:nvSpPr>
        <p:spPr>
          <a:xfrm>
            <a:off x="532632" y="381000"/>
            <a:ext cx="632536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900" b="1" dirty="0">
                <a:solidFill>
                  <a:schemeClr val="bg1"/>
                </a:solidFill>
                <a:ea typeface="+mj-ea"/>
                <a:cs typeface="+mj-cs"/>
              </a:rPr>
              <a:t>1. Uvod, 2. </a:t>
            </a:r>
            <a:r>
              <a:rPr lang="hr-HR" sz="2900" b="1" dirty="0" err="1">
                <a:solidFill>
                  <a:schemeClr val="bg1"/>
                </a:solidFill>
                <a:ea typeface="+mj-ea"/>
                <a:cs typeface="+mj-cs"/>
              </a:rPr>
              <a:t>Samovrednovanje</a:t>
            </a:r>
            <a:endParaRPr lang="hr-HR" sz="29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724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 fontScale="90000"/>
          </a:bodyPr>
          <a:lstStyle/>
          <a:p>
            <a:r>
              <a:rPr lang="pl-PL" dirty="0"/>
              <a:t>3. PODACI ZA POTREBE PROVOĐENJA POSTUPKA INICIJALNE AKREDITACIJE STUDIJA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Tablica 1. Matrica povezivanja skupova ishoda učenja iz standarda kvalifikacije s ishodima učenja studijskog programa</a:t>
            </a:r>
          </a:p>
          <a:p>
            <a:pPr marL="0" indent="0">
              <a:buNone/>
            </a:pPr>
            <a:r>
              <a:rPr lang="hr-HR" dirty="0"/>
              <a:t>Tablica 2. Ishodi učenja na razini studijskog programa</a:t>
            </a:r>
          </a:p>
          <a:p>
            <a:pPr marL="0" indent="0">
              <a:buNone/>
            </a:pPr>
            <a:r>
              <a:rPr lang="hr-HR" dirty="0"/>
              <a:t>Tablica 3. Omjer nastavnika i studenata (ne veći od 1 : 30) na visokom učilištu</a:t>
            </a:r>
          </a:p>
          <a:p>
            <a:pPr marL="0" indent="0">
              <a:buNone/>
            </a:pPr>
            <a:r>
              <a:rPr lang="hr-HR" dirty="0"/>
              <a:t>Tablica 4. Vrijednost svih oblika neposredne nastave na studijskom programu</a:t>
            </a:r>
          </a:p>
          <a:p>
            <a:pPr marL="0" indent="0">
              <a:buNone/>
            </a:pPr>
            <a:r>
              <a:rPr lang="hr-HR" dirty="0"/>
              <a:t>Tablica 5. Nastavnici na studijskom programu</a:t>
            </a:r>
          </a:p>
          <a:p>
            <a:pPr marL="0" indent="0">
              <a:buNone/>
            </a:pPr>
            <a:r>
              <a:rPr lang="hr-HR" dirty="0"/>
              <a:t>Tablica 6. Prostor</a:t>
            </a:r>
          </a:p>
          <a:p>
            <a:pPr marL="0" indent="0">
              <a:buNone/>
            </a:pPr>
            <a:r>
              <a:rPr lang="hr-HR" dirty="0"/>
              <a:t>Tablica 7. Opremljenost knjižnice</a:t>
            </a:r>
          </a:p>
          <a:p>
            <a:pPr marL="0" indent="0">
              <a:buNone/>
            </a:pPr>
            <a:r>
              <a:rPr lang="hr-HR" dirty="0"/>
              <a:t>Tablica 8. Financijska održivost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37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hr-HR" dirty="0"/>
              <a:t>Tablice na razini studijskog programa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7661543-507B-4EEB-BAB3-1F05C3F660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5398" y="2354892"/>
            <a:ext cx="9154803" cy="235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73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pl-PL" dirty="0"/>
              <a:t>Tablice na razini studijskog programa</a:t>
            </a:r>
            <a:endParaRPr lang="en-GB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EAD81B5-37FA-49B3-A467-BF84B23B2E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1347" y="1355725"/>
            <a:ext cx="90229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64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prstClr val="white"/>
                </a:solidFill>
              </a:rPr>
              <a:t>Tablice na razini studijskog programa</a:t>
            </a:r>
            <a:endParaRPr lang="hr-HR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D1F72DB-9E82-4C0E-B562-0E84750B8F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2083" y="2026234"/>
            <a:ext cx="9021434" cy="30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40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prstClr val="white"/>
                </a:solidFill>
              </a:rPr>
              <a:t>Tablice na razini studijskog programa</a:t>
            </a:r>
            <a:endParaRPr lang="hr-HR" dirty="0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C33F3442-B227-4185-9046-3457E2A01F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4521" y="1355725"/>
            <a:ext cx="6776558" cy="4351338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EE94F634-9DE7-4D6E-A101-6CEE80119C15}"/>
              </a:ext>
            </a:extLst>
          </p:cNvPr>
          <p:cNvSpPr/>
          <p:nvPr/>
        </p:nvSpPr>
        <p:spPr>
          <a:xfrm>
            <a:off x="9006840" y="2596896"/>
            <a:ext cx="2084832" cy="7340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Kontakt</a:t>
            </a:r>
            <a:r>
              <a:rPr lang="en-GB" dirty="0"/>
              <a:t> sati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3076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1032" y="217345"/>
            <a:ext cx="10922769" cy="734001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prstClr val="white"/>
                </a:solidFill>
              </a:rPr>
              <a:t>Tablice na razini studijskog programa</a:t>
            </a:r>
            <a:endParaRPr lang="hr-HR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219C3F2-4410-4A06-8A3B-FE9695B1C9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6372" y="3050314"/>
            <a:ext cx="8992855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33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</TotalTime>
  <Words>967</Words>
  <Application>Microsoft Office PowerPoint</Application>
  <PresentationFormat>Widescreen</PresentationFormat>
  <Paragraphs>98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Inicijalna akreditacija studija</vt:lpstr>
      <vt:lpstr>Sadržaj zahtjeva</vt:lpstr>
      <vt:lpstr>PowerPoint Presentation</vt:lpstr>
      <vt:lpstr>3. PODACI ZA POTREBE PROVOĐENJA POSTUPKA INICIJALNE AKREDITACIJE STUDIJA </vt:lpstr>
      <vt:lpstr>Tablice na razini studijskog programa</vt:lpstr>
      <vt:lpstr>Tablice na razini studijskog programa</vt:lpstr>
      <vt:lpstr>Tablice na razini studijskog programa</vt:lpstr>
      <vt:lpstr>Tablice na razini studijskog programa</vt:lpstr>
      <vt:lpstr>Tablice na razini studijskog programa</vt:lpstr>
      <vt:lpstr>Tablice na visokog učilišta</vt:lpstr>
      <vt:lpstr>Tablice na razini visokog učilišta</vt:lpstr>
      <vt:lpstr>Tablice na razini visokog učilišta</vt:lpstr>
      <vt:lpstr>Tablice na razini visokog učilišta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PCNikola</dc:creator>
  <cp:lastModifiedBy>Marina Grubišić</cp:lastModifiedBy>
  <cp:revision>209</cp:revision>
  <cp:lastPrinted>2023-09-29T08:02:37Z</cp:lastPrinted>
  <dcterms:created xsi:type="dcterms:W3CDTF">2017-10-06T08:10:37Z</dcterms:created>
  <dcterms:modified xsi:type="dcterms:W3CDTF">2023-10-03T12:23:49Z</dcterms:modified>
</cp:coreProperties>
</file>