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sldIdLst>
    <p:sldId id="299" r:id="rId3"/>
    <p:sldId id="403" r:id="rId4"/>
    <p:sldId id="404" r:id="rId5"/>
    <p:sldId id="401" r:id="rId6"/>
    <p:sldId id="365" r:id="rId7"/>
    <p:sldId id="348" r:id="rId8"/>
    <p:sldId id="413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326" r:id="rId17"/>
    <p:sldId id="355" r:id="rId18"/>
    <p:sldId id="332" r:id="rId19"/>
    <p:sldId id="333" r:id="rId20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Rončević" initials="I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8141D"/>
    <a:srgbClr val="CD1D19"/>
    <a:srgbClr val="E21D24"/>
    <a:srgbClr val="FF5B5B"/>
    <a:srgbClr val="E83618"/>
    <a:srgbClr val="F50736"/>
    <a:srgbClr val="FF3300"/>
    <a:srgbClr val="A2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33" autoAdjust="0"/>
  </p:normalViewPr>
  <p:slideViewPr>
    <p:cSldViewPr snapToGrid="0">
      <p:cViewPr varScale="1">
        <p:scale>
          <a:sx n="120" d="100"/>
          <a:sy n="120" d="100"/>
        </p:scale>
        <p:origin x="1308" y="84"/>
      </p:cViewPr>
      <p:guideLst>
        <p:guide orient="horz" pos="4319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266BC-6E4D-4359-84A3-0E912C965A8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E9887C3-3E42-4C2B-BBE7-ED402EF21EDD}">
      <dgm:prSet phldrT="[Text]"/>
      <dgm:spPr/>
      <dgm:t>
        <a:bodyPr/>
        <a:lstStyle/>
        <a:p>
          <a:r>
            <a:rPr lang="hr-HR" dirty="0">
              <a:solidFill>
                <a:srgbClr val="B8141D"/>
              </a:solidFill>
            </a:rPr>
            <a:t>Standardi</a:t>
          </a:r>
        </a:p>
      </dgm:t>
    </dgm:pt>
    <dgm:pt modelId="{5B32B853-7831-488F-923B-91E21C9177E6}" type="parTrans" cxnId="{8CAA3EC6-1586-4B58-A182-C644A7D0CCA2}">
      <dgm:prSet/>
      <dgm:spPr/>
      <dgm:t>
        <a:bodyPr/>
        <a:lstStyle/>
        <a:p>
          <a:endParaRPr lang="hr-HR"/>
        </a:p>
      </dgm:t>
    </dgm:pt>
    <dgm:pt modelId="{86F34C57-4AFF-4363-BAE4-F09C46DF68A5}" type="sibTrans" cxnId="{8CAA3EC6-1586-4B58-A182-C644A7D0CCA2}">
      <dgm:prSet/>
      <dgm:spPr/>
      <dgm:t>
        <a:bodyPr/>
        <a:lstStyle/>
        <a:p>
          <a:endParaRPr lang="hr-HR"/>
        </a:p>
      </dgm:t>
    </dgm:pt>
    <dgm:pt modelId="{0810461B-C670-4A08-83AE-B6D3B52986CD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dirty="0">
              <a:solidFill>
                <a:schemeClr val="bg1">
                  <a:lumMod val="10000"/>
                </a:schemeClr>
              </a:solidFill>
            </a:rPr>
            <a:t>Unutarnje osiguravanje kvalitete </a:t>
          </a:r>
        </a:p>
      </dgm:t>
    </dgm:pt>
    <dgm:pt modelId="{D5553234-E2C4-4023-B38E-8810A6B1C95F}" type="parTrans" cxnId="{D46882EA-639C-4226-B5D1-CB077F673603}">
      <dgm:prSet/>
      <dgm:spPr/>
      <dgm:t>
        <a:bodyPr/>
        <a:lstStyle/>
        <a:p>
          <a:endParaRPr lang="hr-HR"/>
        </a:p>
      </dgm:t>
    </dgm:pt>
    <dgm:pt modelId="{F2F40415-78BC-4B82-93C4-2EBE6FB7196E}" type="sibTrans" cxnId="{D46882EA-639C-4226-B5D1-CB077F673603}">
      <dgm:prSet/>
      <dgm:spPr/>
      <dgm:t>
        <a:bodyPr/>
        <a:lstStyle/>
        <a:p>
          <a:endParaRPr lang="hr-HR"/>
        </a:p>
      </dgm:t>
    </dgm:pt>
    <dgm:pt modelId="{E120FC36-5271-4199-8D12-FB7C071CF5FE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dirty="0">
              <a:solidFill>
                <a:schemeClr val="bg1">
                  <a:lumMod val="10000"/>
                </a:schemeClr>
              </a:solidFill>
            </a:rPr>
            <a:t>Studijski program</a:t>
          </a:r>
        </a:p>
      </dgm:t>
    </dgm:pt>
    <dgm:pt modelId="{CA6D445C-64E0-4547-8BD7-194314E856A0}" type="parTrans" cxnId="{B65484A5-65BB-44A2-AD55-A919EB60D4DD}">
      <dgm:prSet/>
      <dgm:spPr/>
      <dgm:t>
        <a:bodyPr/>
        <a:lstStyle/>
        <a:p>
          <a:endParaRPr lang="hr-HR"/>
        </a:p>
      </dgm:t>
    </dgm:pt>
    <dgm:pt modelId="{30034AD5-F961-4D73-99CA-822117E719C9}" type="sibTrans" cxnId="{B65484A5-65BB-44A2-AD55-A919EB60D4DD}">
      <dgm:prSet/>
      <dgm:spPr/>
      <dgm:t>
        <a:bodyPr/>
        <a:lstStyle/>
        <a:p>
          <a:endParaRPr lang="hr-HR"/>
        </a:p>
      </dgm:t>
    </dgm:pt>
    <dgm:pt modelId="{1EA6C651-2BF5-4DB0-B577-6F5474CCDA74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dirty="0">
              <a:solidFill>
                <a:schemeClr val="bg1">
                  <a:lumMod val="10000"/>
                </a:schemeClr>
              </a:solidFill>
            </a:rPr>
            <a:t>Nastavni proces i podrška studentima </a:t>
          </a:r>
        </a:p>
      </dgm:t>
    </dgm:pt>
    <dgm:pt modelId="{9333DD35-2B9B-43B1-A258-7D0DEF1149B0}" type="parTrans" cxnId="{4ADE33EE-6957-4663-B328-C0AB84340DEC}">
      <dgm:prSet/>
      <dgm:spPr/>
      <dgm:t>
        <a:bodyPr/>
        <a:lstStyle/>
        <a:p>
          <a:endParaRPr lang="hr-HR"/>
        </a:p>
      </dgm:t>
    </dgm:pt>
    <dgm:pt modelId="{3FAABCCC-2560-475B-ACF5-CCB8E68F6272}" type="sibTrans" cxnId="{4ADE33EE-6957-4663-B328-C0AB84340DEC}">
      <dgm:prSet/>
      <dgm:spPr/>
      <dgm:t>
        <a:bodyPr/>
        <a:lstStyle/>
        <a:p>
          <a:endParaRPr lang="hr-HR"/>
        </a:p>
      </dgm:t>
    </dgm:pt>
    <dgm:pt modelId="{7BBBBC11-28D0-4DFC-AF64-6358601D07C1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dirty="0">
              <a:solidFill>
                <a:schemeClr val="bg1">
                  <a:lumMod val="10000"/>
                </a:schemeClr>
              </a:solidFill>
            </a:rPr>
            <a:t>Resursi</a:t>
          </a:r>
        </a:p>
      </dgm:t>
    </dgm:pt>
    <dgm:pt modelId="{40838F0D-4C6A-4CC1-866A-39FAD1572A18}" type="parTrans" cxnId="{958FE566-0D22-45EA-839C-C45892979CEB}">
      <dgm:prSet/>
      <dgm:spPr/>
      <dgm:t>
        <a:bodyPr/>
        <a:lstStyle/>
        <a:p>
          <a:endParaRPr lang="hr-HR"/>
        </a:p>
      </dgm:t>
    </dgm:pt>
    <dgm:pt modelId="{597662CD-BDFC-4239-868B-787395BF5C65}" type="sibTrans" cxnId="{958FE566-0D22-45EA-839C-C45892979CEB}">
      <dgm:prSet/>
      <dgm:spPr/>
      <dgm:t>
        <a:bodyPr/>
        <a:lstStyle/>
        <a:p>
          <a:endParaRPr lang="hr-HR"/>
        </a:p>
      </dgm:t>
    </dgm:pt>
    <dgm:pt modelId="{020D0CEE-8B92-4F5E-A405-32770418C274}" type="pres">
      <dgm:prSet presAssocID="{76D266BC-6E4D-4359-84A3-0E912C965A85}" presName="linearFlow" presStyleCnt="0">
        <dgm:presLayoutVars>
          <dgm:dir/>
          <dgm:animLvl val="lvl"/>
          <dgm:resizeHandles/>
        </dgm:presLayoutVars>
      </dgm:prSet>
      <dgm:spPr/>
    </dgm:pt>
    <dgm:pt modelId="{06B13028-78E9-4744-991D-DAB1BA44E675}" type="pres">
      <dgm:prSet presAssocID="{BE9887C3-3E42-4C2B-BBE7-ED402EF21EDD}" presName="compositeNode" presStyleCnt="0">
        <dgm:presLayoutVars>
          <dgm:bulletEnabled val="1"/>
        </dgm:presLayoutVars>
      </dgm:prSet>
      <dgm:spPr/>
    </dgm:pt>
    <dgm:pt modelId="{6E060910-14F8-4EBB-9982-CF59566CB1BC}" type="pres">
      <dgm:prSet presAssocID="{BE9887C3-3E42-4C2B-BBE7-ED402EF21EDD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C67CA6C-8E31-4802-A9A4-7DDA0A66E54B}" type="pres">
      <dgm:prSet presAssocID="{BE9887C3-3E42-4C2B-BBE7-ED402EF21EDD}" presName="childNode" presStyleLbl="node1" presStyleIdx="0" presStyleCnt="1" custLinFactNeighborX="4485" custLinFactNeighborY="141">
        <dgm:presLayoutVars>
          <dgm:bulletEnabled val="1"/>
        </dgm:presLayoutVars>
      </dgm:prSet>
      <dgm:spPr/>
    </dgm:pt>
    <dgm:pt modelId="{EEF2E42C-1C77-4AB8-B4C4-FC626F3EDC74}" type="pres">
      <dgm:prSet presAssocID="{BE9887C3-3E42-4C2B-BBE7-ED402EF21EDD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958FE566-0D22-45EA-839C-C45892979CEB}" srcId="{BE9887C3-3E42-4C2B-BBE7-ED402EF21EDD}" destId="{7BBBBC11-28D0-4DFC-AF64-6358601D07C1}" srcOrd="3" destOrd="0" parTransId="{40838F0D-4C6A-4CC1-866A-39FAD1572A18}" sibTransId="{597662CD-BDFC-4239-868B-787395BF5C65}"/>
    <dgm:cxn modelId="{CA8C284A-01AE-468B-A889-C98FD801F20B}" type="presOf" srcId="{7BBBBC11-28D0-4DFC-AF64-6358601D07C1}" destId="{AC67CA6C-8E31-4802-A9A4-7DDA0A66E54B}" srcOrd="0" destOrd="3" presId="urn:microsoft.com/office/officeart/2005/8/layout/hList2"/>
    <dgm:cxn modelId="{EE61B453-D107-4A8D-99AB-792F45B46816}" type="presOf" srcId="{0810461B-C670-4A08-83AE-B6D3B52986CD}" destId="{AC67CA6C-8E31-4802-A9A4-7DDA0A66E54B}" srcOrd="0" destOrd="0" presId="urn:microsoft.com/office/officeart/2005/8/layout/hList2"/>
    <dgm:cxn modelId="{45F06F76-A1B1-4C60-9AE6-2267461FE7FC}" type="presOf" srcId="{76D266BC-6E4D-4359-84A3-0E912C965A85}" destId="{020D0CEE-8B92-4F5E-A405-32770418C274}" srcOrd="0" destOrd="0" presId="urn:microsoft.com/office/officeart/2005/8/layout/hList2"/>
    <dgm:cxn modelId="{B65484A5-65BB-44A2-AD55-A919EB60D4DD}" srcId="{BE9887C3-3E42-4C2B-BBE7-ED402EF21EDD}" destId="{E120FC36-5271-4199-8D12-FB7C071CF5FE}" srcOrd="1" destOrd="0" parTransId="{CA6D445C-64E0-4547-8BD7-194314E856A0}" sibTransId="{30034AD5-F961-4D73-99CA-822117E719C9}"/>
    <dgm:cxn modelId="{8CAA3EC6-1586-4B58-A182-C644A7D0CCA2}" srcId="{76D266BC-6E4D-4359-84A3-0E912C965A85}" destId="{BE9887C3-3E42-4C2B-BBE7-ED402EF21EDD}" srcOrd="0" destOrd="0" parTransId="{5B32B853-7831-488F-923B-91E21C9177E6}" sibTransId="{86F34C57-4AFF-4363-BAE4-F09C46DF68A5}"/>
    <dgm:cxn modelId="{55A577EA-41CA-4041-B87F-8E6FECA2F4C4}" type="presOf" srcId="{BE9887C3-3E42-4C2B-BBE7-ED402EF21EDD}" destId="{EEF2E42C-1C77-4AB8-B4C4-FC626F3EDC74}" srcOrd="0" destOrd="0" presId="urn:microsoft.com/office/officeart/2005/8/layout/hList2"/>
    <dgm:cxn modelId="{D46882EA-639C-4226-B5D1-CB077F673603}" srcId="{BE9887C3-3E42-4C2B-BBE7-ED402EF21EDD}" destId="{0810461B-C670-4A08-83AE-B6D3B52986CD}" srcOrd="0" destOrd="0" parTransId="{D5553234-E2C4-4023-B38E-8810A6B1C95F}" sibTransId="{F2F40415-78BC-4B82-93C4-2EBE6FB7196E}"/>
    <dgm:cxn modelId="{4ADE33EE-6957-4663-B328-C0AB84340DEC}" srcId="{BE9887C3-3E42-4C2B-BBE7-ED402EF21EDD}" destId="{1EA6C651-2BF5-4DB0-B577-6F5474CCDA74}" srcOrd="2" destOrd="0" parTransId="{9333DD35-2B9B-43B1-A258-7D0DEF1149B0}" sibTransId="{3FAABCCC-2560-475B-ACF5-CCB8E68F6272}"/>
    <dgm:cxn modelId="{A47014F3-5530-4136-A6AA-49C98A85CE62}" type="presOf" srcId="{E120FC36-5271-4199-8D12-FB7C071CF5FE}" destId="{AC67CA6C-8E31-4802-A9A4-7DDA0A66E54B}" srcOrd="0" destOrd="1" presId="urn:microsoft.com/office/officeart/2005/8/layout/hList2"/>
    <dgm:cxn modelId="{98B68CF5-D5BB-4B21-BFDF-FF5A762260F3}" type="presOf" srcId="{1EA6C651-2BF5-4DB0-B577-6F5474CCDA74}" destId="{AC67CA6C-8E31-4802-A9A4-7DDA0A66E54B}" srcOrd="0" destOrd="2" presId="urn:microsoft.com/office/officeart/2005/8/layout/hList2"/>
    <dgm:cxn modelId="{8EC97402-66F0-4B7A-970B-E0E4E5D50589}" type="presParOf" srcId="{020D0CEE-8B92-4F5E-A405-32770418C274}" destId="{06B13028-78E9-4744-991D-DAB1BA44E675}" srcOrd="0" destOrd="0" presId="urn:microsoft.com/office/officeart/2005/8/layout/hList2"/>
    <dgm:cxn modelId="{97EC2FC5-35AD-4C52-A83D-183F3FC3251C}" type="presParOf" srcId="{06B13028-78E9-4744-991D-DAB1BA44E675}" destId="{6E060910-14F8-4EBB-9982-CF59566CB1BC}" srcOrd="0" destOrd="0" presId="urn:microsoft.com/office/officeart/2005/8/layout/hList2"/>
    <dgm:cxn modelId="{0BD2F8FF-4E5B-4001-A66B-AFFE29D92572}" type="presParOf" srcId="{06B13028-78E9-4744-991D-DAB1BA44E675}" destId="{AC67CA6C-8E31-4802-A9A4-7DDA0A66E54B}" srcOrd="1" destOrd="0" presId="urn:microsoft.com/office/officeart/2005/8/layout/hList2"/>
    <dgm:cxn modelId="{AD146A1A-25E9-4CCB-B9AF-02AD6549E701}" type="presParOf" srcId="{06B13028-78E9-4744-991D-DAB1BA44E675}" destId="{EEF2E42C-1C77-4AB8-B4C4-FC626F3EDC7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2E42C-1C77-4AB8-B4C4-FC626F3EDC74}">
      <dsp:nvSpPr>
        <dsp:cNvPr id="0" name=""/>
        <dsp:cNvSpPr/>
      </dsp:nvSpPr>
      <dsp:spPr>
        <a:xfrm rot="16200000">
          <a:off x="-786086" y="1652434"/>
          <a:ext cx="2448516" cy="51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6808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>
              <a:solidFill>
                <a:srgbClr val="B8141D"/>
              </a:solidFill>
            </a:rPr>
            <a:t>Standardi</a:t>
          </a:r>
        </a:p>
      </dsp:txBody>
      <dsp:txXfrm>
        <a:off x="-786086" y="1652434"/>
        <a:ext cx="2448516" cy="517955"/>
      </dsp:txXfrm>
    </dsp:sp>
    <dsp:sp modelId="{AC67CA6C-8E31-4802-A9A4-7DDA0A66E54B}">
      <dsp:nvSpPr>
        <dsp:cNvPr id="0" name=""/>
        <dsp:cNvSpPr/>
      </dsp:nvSpPr>
      <dsp:spPr>
        <a:xfrm>
          <a:off x="876343" y="690606"/>
          <a:ext cx="4965945" cy="2448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456808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300" kern="1200" dirty="0">
              <a:solidFill>
                <a:schemeClr val="bg1">
                  <a:lumMod val="10000"/>
                </a:schemeClr>
              </a:solidFill>
            </a:rPr>
            <a:t>Unutarnje osiguravanje kvalitete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300" kern="1200" dirty="0">
              <a:solidFill>
                <a:schemeClr val="bg1">
                  <a:lumMod val="10000"/>
                </a:schemeClr>
              </a:solidFill>
            </a:rPr>
            <a:t>Studijski program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300" kern="1200" dirty="0">
              <a:solidFill>
                <a:schemeClr val="bg1">
                  <a:lumMod val="10000"/>
                </a:schemeClr>
              </a:solidFill>
            </a:rPr>
            <a:t>Nastavni proces i podrška studentima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300" kern="1200" dirty="0">
              <a:solidFill>
                <a:schemeClr val="bg1">
                  <a:lumMod val="10000"/>
                </a:schemeClr>
              </a:solidFill>
            </a:rPr>
            <a:t>Resursi</a:t>
          </a:r>
        </a:p>
      </dsp:txBody>
      <dsp:txXfrm>
        <a:off x="876343" y="690606"/>
        <a:ext cx="4965945" cy="2448516"/>
      </dsp:txXfrm>
    </dsp:sp>
    <dsp:sp modelId="{6E060910-14F8-4EBB-9982-CF59566CB1BC}">
      <dsp:nvSpPr>
        <dsp:cNvPr id="0" name=""/>
        <dsp:cNvSpPr/>
      </dsp:nvSpPr>
      <dsp:spPr>
        <a:xfrm>
          <a:off x="179193" y="3453"/>
          <a:ext cx="1035910" cy="10359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6C8125A-09C3-4DBC-8A5C-29402D5D47E0}" type="datetime1">
              <a:rPr lang="da-DK"/>
              <a:pPr>
                <a:defRPr/>
              </a:pPr>
              <a:t>03-10-2023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C3A940E-EAB0-4807-93BE-D2325BCD85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BF76721-D0C0-403B-AFD9-459364324B9D}" type="datetime1">
              <a:rPr lang="da-DK"/>
              <a:pPr>
                <a:defRPr/>
              </a:pPr>
              <a:t>03-10-2023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E093995-4E24-4618-BC82-CE44AFD9B4B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-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52178"/>
            <a:ext cx="9144000" cy="965487"/>
            <a:chOff x="0" y="126856"/>
            <a:chExt cx="9144000" cy="965487"/>
          </a:xfrm>
        </p:grpSpPr>
        <p:sp>
          <p:nvSpPr>
            <p:cNvPr id="13" name="Rektangel 2"/>
            <p:cNvSpPr>
              <a:spLocks noChangeArrowheads="1"/>
            </p:cNvSpPr>
            <p:nvPr/>
          </p:nvSpPr>
          <p:spPr bwMode="auto">
            <a:xfrm>
              <a:off x="0" y="228600"/>
              <a:ext cx="9144000" cy="762000"/>
            </a:xfrm>
            <a:prstGeom prst="rect">
              <a:avLst/>
            </a:prstGeom>
            <a:gradFill flip="none" rotWithShape="1">
              <a:gsLst>
                <a:gs pos="89000">
                  <a:srgbClr val="B8141D"/>
                </a:gs>
                <a:gs pos="20000">
                  <a:srgbClr val="CD1D19"/>
                </a:gs>
                <a:gs pos="11000">
                  <a:srgbClr val="E21D24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857" y="126856"/>
              <a:ext cx="965487" cy="9654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tx1">
                  <a:lumMod val="85000"/>
                </a:schemeClr>
              </a:solidFill>
            </a:ln>
            <a:effectLst/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85" y="1181438"/>
            <a:ext cx="8779859" cy="494472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+mn-lt"/>
              </a:defRPr>
            </a:lvl1pPr>
            <a:lvl2pPr marL="914400" indent="-4572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>
              <a:buClr>
                <a:srgbClr val="C00000"/>
              </a:buClr>
              <a:defRPr>
                <a:solidFill>
                  <a:srgbClr val="000000"/>
                </a:solidFill>
                <a:latin typeface="+mn-lt"/>
              </a:defRPr>
            </a:lvl3pPr>
            <a:lvl4pPr>
              <a:defRPr>
                <a:solidFill>
                  <a:srgbClr val="000000"/>
                </a:solidFill>
                <a:latin typeface="+mn-lt"/>
              </a:defRPr>
            </a:lvl4pPr>
            <a:lvl5pPr>
              <a:defRPr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29309" y="6289937"/>
            <a:ext cx="8885382" cy="470274"/>
            <a:chOff x="0" y="6238875"/>
            <a:chExt cx="9144000" cy="548401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0" y="6238875"/>
              <a:ext cx="9144000" cy="0"/>
            </a:xfrm>
            <a:prstGeom prst="line">
              <a:avLst/>
            </a:prstGeom>
            <a:ln>
              <a:solidFill>
                <a:srgbClr val="B8141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91" y="6332258"/>
              <a:ext cx="2996624" cy="4550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756" y="6521454"/>
              <a:ext cx="970912" cy="265822"/>
            </a:xfrm>
            <a:prstGeom prst="rect">
              <a:avLst/>
            </a:prstGeom>
          </p:spPr>
        </p:pic>
      </p:grp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8485" y="244571"/>
            <a:ext cx="7677033" cy="563562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49384" y="6399491"/>
            <a:ext cx="945450" cy="4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0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85" y="1181438"/>
            <a:ext cx="8779859" cy="49447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0168" y="327819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da-DK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238875"/>
            <a:ext cx="9144000" cy="0"/>
          </a:xfrm>
          <a:prstGeom prst="line">
            <a:avLst/>
          </a:prstGeom>
          <a:ln>
            <a:solidFill>
              <a:srgbClr val="B814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57" y="126856"/>
            <a:ext cx="965487" cy="96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>
                <a:lumMod val="85000"/>
              </a:schemeClr>
            </a:solidFill>
          </a:ln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1" y="6332258"/>
            <a:ext cx="2996624" cy="4550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74" y="6486165"/>
            <a:ext cx="970912" cy="26582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75" y="6405927"/>
            <a:ext cx="840474" cy="3555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A2DBC02-530B-46AC-AE89-615B9CF6B656}" type="datetime1">
              <a:rPr lang="da-DK"/>
              <a:pPr>
                <a:defRPr/>
              </a:pPr>
              <a:t>03-10-2023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D578506-4270-40D2-9919-7162664C971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4546AD-5DB5-4E0B-B847-60D836DCD182}" type="datetime1">
              <a:rPr lang="da-DK"/>
              <a:pPr>
                <a:defRPr/>
              </a:pPr>
              <a:t>03-10-2023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BEB7762-8C3D-49C9-8EF9-6CBDFC5BB0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3712080-0910-45AC-ABF4-AC33E5ECBB03}" type="datetime1">
              <a:rPr lang="da-DK"/>
              <a:pPr>
                <a:defRPr/>
              </a:pPr>
              <a:t>03-10-2023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67A2A1-D156-44EA-948C-F356C7AA8B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54AC250-846A-48F8-BB14-372ADB45104B}" type="datetime1">
              <a:rPr lang="da-DK"/>
              <a:pPr>
                <a:defRPr/>
              </a:pPr>
              <a:t>03-10-2023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F6E50EA-49C8-4392-B46A-5A90A2FDA3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6538522-622F-48E3-B2DB-B794625C7BFA}" type="datetime1">
              <a:rPr lang="da-DK"/>
              <a:pPr>
                <a:defRPr/>
              </a:pPr>
              <a:t>03-10-2023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2FA1181-06C8-467E-8609-B5E3873FDB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D262304-7D56-4B39-A20D-152694EC6669}" type="datetime1">
              <a:rPr lang="da-DK"/>
              <a:pPr>
                <a:defRPr/>
              </a:pPr>
              <a:t>03-10-2023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CB64F55-B5E2-45D7-A695-BF8EFBEE95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zvo.hr/images/stories/Medunarodna_suradnja/AZVO_Panel_report_template.docx" TargetMode="External"/><Relationship Id="rId3" Type="http://schemas.openxmlformats.org/officeDocument/2006/relationships/hyperlink" Target="https://www.azvo.hr/images/stories/propisi/Pravilnik_-_zdru%C5%BEeni_studiji.pdf" TargetMode="External"/><Relationship Id="rId7" Type="http://schemas.openxmlformats.org/officeDocument/2006/relationships/hyperlink" Target="https://www.azvo.hr/images/stories/Medunarodna_suradnja/AZVO_SER_template.docx" TargetMode="External"/><Relationship Id="rId2" Type="http://schemas.openxmlformats.org/officeDocument/2006/relationships/hyperlink" Target="https://www.azvo.hr/images/stories/propisi/Standardi_kvalitete-_Zdru%C5%BEeni_studij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pea.eu/understanding-ea/" TargetMode="External"/><Relationship Id="rId5" Type="http://schemas.openxmlformats.org/officeDocument/2006/relationships/hyperlink" Target="https://impea.eu/ea-procedure/" TargetMode="External"/><Relationship Id="rId4" Type="http://schemas.openxmlformats.org/officeDocument/2006/relationships/hyperlink" Target="https://www.azvo.hr/images/stories/publikacije/Europski_pristup_osiguravanju_kvalitete_zdruzenih_studija.pdf" TargetMode="External"/><Relationship Id="rId9" Type="http://schemas.openxmlformats.org/officeDocument/2006/relationships/hyperlink" Target="https://www.azvo.hr/images/stories/Medunarodna_suradnja/AZVO_Consortium_Statement_to_the_Panel_report_template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qa.eu/publications/considerations-for-qa-of-e-learning-provision/" TargetMode="External"/><Relationship Id="rId2" Type="http://schemas.openxmlformats.org/officeDocument/2006/relationships/hyperlink" Target="https://www.azvo.hr/images/stories/kvaliteta/ESG_2015_EN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nvzvotr.hr/images/documents/Kriteriji%20za%20studije%20u%20na%C4%8Dinu%20online.pdf" TargetMode="External"/><Relationship Id="rId4" Type="http://schemas.openxmlformats.org/officeDocument/2006/relationships/hyperlink" Target="https://www.enqa.eu/publications/tesla-framework-for-the-quality-assurance-of-e-assessment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bezjak@azvo.h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tomljen\Desktop\Stabl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2" y="436562"/>
            <a:ext cx="3144838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-14288" y="6115050"/>
            <a:ext cx="9180513" cy="742950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323850" y="4591050"/>
            <a:ext cx="4991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hr-HR" dirty="0">
              <a:solidFill>
                <a:srgbClr val="000000"/>
              </a:solidFill>
            </a:endParaRPr>
          </a:p>
          <a:p>
            <a:pPr defTabSz="801688"/>
            <a:endParaRPr lang="hr-HR" dirty="0">
              <a:solidFill>
                <a:srgbClr val="000000"/>
              </a:solidFill>
            </a:endParaRPr>
          </a:p>
          <a:p>
            <a:pPr defTabSz="801688"/>
            <a:r>
              <a:rPr lang="hr-HR" sz="1400" dirty="0">
                <a:solidFill>
                  <a:srgbClr val="000000"/>
                </a:solidFill>
              </a:rPr>
              <a:t>mr. sc. Sandra Bezjak, pomoćnica ravnatelja</a:t>
            </a:r>
            <a:endParaRPr lang="en-US" sz="1400" dirty="0">
              <a:solidFill>
                <a:srgbClr val="000000"/>
              </a:solidFill>
            </a:endParaRPr>
          </a:p>
          <a:p>
            <a:pPr defTabSz="801688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323850" y="2733891"/>
            <a:ext cx="612275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hr-HR" sz="3200" b="1" dirty="0">
                <a:solidFill>
                  <a:srgbClr val="C00000"/>
                </a:solidFill>
              </a:rPr>
              <a:t>Standardi kvalitete za vrednovanje u postupku inicijalne akreditacije studija </a:t>
            </a:r>
            <a:endParaRPr lang="hr-HR" sz="3200" dirty="0">
              <a:solidFill>
                <a:srgbClr val="C00000"/>
              </a:solidFill>
            </a:endParaRPr>
          </a:p>
          <a:p>
            <a:pPr defTabSz="914400" eaLnBrk="0" hangingPunct="0">
              <a:lnSpc>
                <a:spcPct val="95000"/>
              </a:lnSpc>
            </a:pP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ttomljen\Desktop\logo_bije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59353"/>
            <a:ext cx="2987516" cy="4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tomljen\Desktop\eqar_logo_bije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6361993"/>
            <a:ext cx="1123950" cy="3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19" y="6311298"/>
            <a:ext cx="898491" cy="3808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097" y="3715344"/>
            <a:ext cx="6122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600" cap="all" dirty="0">
              <a:solidFill>
                <a:srgbClr val="000000"/>
              </a:solidFill>
            </a:endParaRPr>
          </a:p>
          <a:p>
            <a:r>
              <a:rPr lang="hr-HR" sz="1600" i="1" dirty="0">
                <a:solidFill>
                  <a:srgbClr val="000000"/>
                </a:solidFill>
              </a:rPr>
              <a:t>Online </a:t>
            </a:r>
            <a:r>
              <a:rPr lang="hr-HR" sz="1600" dirty="0">
                <a:solidFill>
                  <a:srgbClr val="000000"/>
                </a:solidFill>
              </a:rPr>
              <a:t>radionica za predstavnike visokih učilišta:</a:t>
            </a:r>
          </a:p>
          <a:p>
            <a:r>
              <a:rPr lang="hr-HR" sz="1600" dirty="0">
                <a:solidFill>
                  <a:srgbClr val="000000"/>
                </a:solidFill>
              </a:rPr>
              <a:t>„Pokretanje postupka inicijalne akreditacije”</a:t>
            </a:r>
          </a:p>
          <a:p>
            <a:r>
              <a:rPr lang="hr-HR" sz="1600" i="1" dirty="0">
                <a:solidFill>
                  <a:srgbClr val="000000"/>
                </a:solidFill>
              </a:rPr>
              <a:t>4. listopada 2023. </a:t>
            </a:r>
          </a:p>
          <a:p>
            <a:endParaRPr lang="hr-HR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59" y="1205297"/>
            <a:ext cx="8779859" cy="49447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C00000"/>
                </a:solidFill>
              </a:rPr>
              <a:t>Uvjeti upisa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Planirane </a:t>
            </a:r>
            <a:r>
              <a:rPr lang="hr-HR" sz="2400" b="1" dirty="0">
                <a:solidFill>
                  <a:srgbClr val="C00000"/>
                </a:solidFill>
              </a:rPr>
              <a:t>nastavne metode/poučavanje 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C00000"/>
                </a:solidFill>
              </a:rPr>
              <a:t>    usmjereno na studenta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C00000"/>
                </a:solidFill>
              </a:rPr>
              <a:t>Podrška</a:t>
            </a:r>
            <a:r>
              <a:rPr lang="hr-HR" sz="2400" dirty="0"/>
              <a:t> budućim studentima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Objektivno i dosljedno </a:t>
            </a:r>
            <a:r>
              <a:rPr lang="hr-HR" sz="2400" b="1" dirty="0">
                <a:solidFill>
                  <a:srgbClr val="C00000"/>
                </a:solidFill>
              </a:rPr>
              <a:t>vrednovanje i ocjenjivanje </a:t>
            </a:r>
            <a:r>
              <a:rPr lang="hr-HR" sz="2400" dirty="0"/>
              <a:t>studentskih postignuća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610" y="230589"/>
            <a:ext cx="8907392" cy="779979"/>
          </a:xfrm>
        </p:spPr>
        <p:txBody>
          <a:bodyPr/>
          <a:lstStyle/>
          <a:p>
            <a:r>
              <a:rPr lang="hr-HR" sz="2400" b="1" dirty="0"/>
              <a:t>III. Tema: Nastavni proces i podrška studentima</a:t>
            </a:r>
            <a:br>
              <a:rPr lang="hr-HR" sz="2400" b="1" dirty="0"/>
            </a:br>
            <a:r>
              <a:rPr lang="hr-HR" sz="2400" b="1" dirty="0"/>
              <a:t>(ESG 1.3., 1.4. i 1.6.)</a:t>
            </a:r>
          </a:p>
        </p:txBody>
      </p:sp>
      <p:pic>
        <p:nvPicPr>
          <p:cNvPr id="4" name="Picture 2" descr="TKT PREPARATION- REFLECTIVE BLOG: CHAPTER 6 Learner-Centered Teaching: Five  Key Changes to Practice">
            <a:extLst>
              <a:ext uri="{FF2B5EF4-FFF2-40B4-BE49-F238E27FC236}">
                <a16:creationId xmlns:a16="http://schemas.microsoft.com/office/drawing/2014/main" id="{32C095E3-79CA-4352-8A1D-633A34AC7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08" y="1254485"/>
            <a:ext cx="1028348" cy="11335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Right Arrow 14">
            <a:extLst>
              <a:ext uri="{FF2B5EF4-FFF2-40B4-BE49-F238E27FC236}">
                <a16:creationId xmlns:a16="http://schemas.microsoft.com/office/drawing/2014/main" id="{69E6EB33-F2AE-4142-BA8A-B4CF19BFA4C7}"/>
              </a:ext>
            </a:extLst>
          </p:cNvPr>
          <p:cNvSpPr/>
          <p:nvPr/>
        </p:nvSpPr>
        <p:spPr>
          <a:xfrm>
            <a:off x="6671144" y="2148127"/>
            <a:ext cx="566076" cy="1732110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pic>
        <p:nvPicPr>
          <p:cNvPr id="6" name="Picture 3" descr="http://www.kenilworthlearning.co.uk/wp-content/uploads/2014/08/learning-pyramid.jpg">
            <a:extLst>
              <a:ext uri="{FF2B5EF4-FFF2-40B4-BE49-F238E27FC236}">
                <a16:creationId xmlns:a16="http://schemas.microsoft.com/office/drawing/2014/main" id="{9B54ED25-FC1F-48D0-ACF1-067B86BC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69" y="2739245"/>
            <a:ext cx="1561156" cy="166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3CBAC-EE68-44C9-AA1E-270AB4F15944}"/>
              </a:ext>
            </a:extLst>
          </p:cNvPr>
          <p:cNvSpPr txBox="1"/>
          <p:nvPr/>
        </p:nvSpPr>
        <p:spPr>
          <a:xfrm>
            <a:off x="5709037" y="4746926"/>
            <a:ext cx="2856295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4"/>
                </a:solidFill>
              </a:rPr>
              <a:t>Predviđeni ishodi učenja</a:t>
            </a:r>
          </a:p>
          <a:p>
            <a:endParaRPr lang="hr-HR" dirty="0">
              <a:solidFill>
                <a:schemeClr val="accent4"/>
              </a:solidFill>
            </a:endParaRPr>
          </a:p>
          <a:p>
            <a:r>
              <a:rPr lang="hr-HR" dirty="0">
                <a:solidFill>
                  <a:schemeClr val="accent4"/>
                </a:solidFill>
              </a:rPr>
              <a:t>       Nastavne metode</a:t>
            </a:r>
          </a:p>
          <a:p>
            <a:endParaRPr lang="hr-HR" dirty="0">
              <a:solidFill>
                <a:schemeClr val="accent4"/>
              </a:solidFill>
            </a:endParaRPr>
          </a:p>
          <a:p>
            <a:r>
              <a:rPr lang="hr-HR" dirty="0">
                <a:solidFill>
                  <a:schemeClr val="accent4"/>
                </a:solidFill>
              </a:rPr>
              <a:t>Vrednovanje i ocjenjivanje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FF58070-E92A-44FA-B067-E6FEB376F4D0}"/>
              </a:ext>
            </a:extLst>
          </p:cNvPr>
          <p:cNvSpPr/>
          <p:nvPr/>
        </p:nvSpPr>
        <p:spPr>
          <a:xfrm>
            <a:off x="6901732" y="5120640"/>
            <a:ext cx="270345" cy="24649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920CC15-46F4-4889-839B-4C8990D146C3}"/>
              </a:ext>
            </a:extLst>
          </p:cNvPr>
          <p:cNvSpPr/>
          <p:nvPr/>
        </p:nvSpPr>
        <p:spPr>
          <a:xfrm>
            <a:off x="6919168" y="5646754"/>
            <a:ext cx="270345" cy="24649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2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588" y="1232451"/>
            <a:ext cx="8767756" cy="49493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C00000"/>
                </a:solidFill>
              </a:rPr>
              <a:t>Nastavnički kapaciteti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Kvalifikacije i radno iskustvo </a:t>
            </a:r>
            <a:r>
              <a:rPr lang="hr-HR" sz="2400" b="1" dirty="0"/>
              <a:t>vanjskih suradnika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C00000"/>
                </a:solidFill>
              </a:rPr>
              <a:t>Prostor, oprema </a:t>
            </a:r>
            <a:r>
              <a:rPr lang="hr-HR" sz="2400" dirty="0"/>
              <a:t>i infrastruktura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C00000"/>
                </a:solidFill>
              </a:rPr>
              <a:t>Knjižnica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C00000"/>
                </a:solidFill>
              </a:rPr>
              <a:t>Financije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884" y="216503"/>
            <a:ext cx="8933832" cy="524797"/>
          </a:xfrm>
        </p:spPr>
        <p:txBody>
          <a:bodyPr/>
          <a:lstStyle/>
          <a:p>
            <a:r>
              <a:rPr lang="hr-HR" sz="2400" b="1" dirty="0"/>
              <a:t>IV. Tema: Nastavnički kapaciteti i infrastruktura</a:t>
            </a:r>
            <a:br>
              <a:rPr lang="hr-HR" sz="2400" b="1" dirty="0"/>
            </a:br>
            <a:r>
              <a:rPr lang="hr-HR" sz="2400" b="1" dirty="0"/>
              <a:t>(ESG 1.5. i 1.6.) </a:t>
            </a:r>
          </a:p>
        </p:txBody>
      </p:sp>
      <p:pic>
        <p:nvPicPr>
          <p:cNvPr id="4" name="Picture 3" descr="http://www.corwin.com/upm-data/product/27105_Nash_Active_Teacher_72ppiRGB_150pixw.jpg">
            <a:extLst>
              <a:ext uri="{FF2B5EF4-FFF2-40B4-BE49-F238E27FC236}">
                <a16:creationId xmlns:a16="http://schemas.microsoft.com/office/drawing/2014/main" id="{5716E3E9-ABE7-4C03-9C22-48D08ED6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55" y="1169346"/>
            <a:ext cx="1249145" cy="14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21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8"/>
            <a:ext cx="7265670" cy="611295"/>
          </a:xfrm>
        </p:spPr>
        <p:txBody>
          <a:bodyPr/>
          <a:lstStyle/>
          <a:p>
            <a:r>
              <a:rPr lang="hr-HR" sz="2400" b="1" dirty="0"/>
              <a:t>Ocjene na razini standarda i teme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2515" y="1011029"/>
            <a:ext cx="11164388" cy="5156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F1A2F"/>
                </a:solidFill>
                <a:latin typeface="+mj-lt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⁻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hr-HR" i="0" strike="noStrike" kern="1200" cap="none" spc="0" normalizeH="0" baseline="0" noProof="0" dirty="0">
              <a:ln>
                <a:noFill/>
              </a:ln>
              <a:solidFill>
                <a:srgbClr val="0F1A2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hr-HR" i="0" strike="noStrike" kern="1200" cap="none" spc="0" normalizeH="0" baseline="0" noProof="0" dirty="0">
              <a:ln>
                <a:noFill/>
              </a:ln>
              <a:solidFill>
                <a:srgbClr val="0F1A2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i="0" strike="noStrike" kern="1200" cap="none" spc="0" normalizeH="0" baseline="0" noProof="0" dirty="0">
                <a:ln>
                  <a:noFill/>
                </a:ln>
                <a:solidFill>
                  <a:srgbClr val="0F1A2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Nije ispunjen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r-HR" i="0" strike="noStrike" kern="1200" cap="none" spc="0" normalizeH="0" baseline="0" noProof="0" dirty="0">
              <a:ln>
                <a:noFill/>
              </a:ln>
              <a:solidFill>
                <a:srgbClr val="0F1A2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i="0" strike="noStrike" kern="1200" cap="none" spc="0" normalizeH="0" baseline="0" noProof="0" dirty="0">
                <a:ln>
                  <a:noFill/>
                </a:ln>
                <a:solidFill>
                  <a:srgbClr val="0F1A2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Djelomično ispunjen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r-HR" i="0" strike="noStrike" kern="1200" cap="none" spc="0" normalizeH="0" baseline="0" noProof="0" dirty="0">
              <a:ln>
                <a:noFill/>
              </a:ln>
              <a:solidFill>
                <a:srgbClr val="0F1A2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Ispunjen</a:t>
            </a:r>
            <a:endParaRPr kumimoji="0" lang="en-GB" i="0" strike="noStrike" kern="1200" cap="none" spc="0" normalizeH="0" baseline="0" noProof="0" dirty="0">
              <a:ln>
                <a:noFill/>
              </a:ln>
              <a:solidFill>
                <a:srgbClr val="0F1A2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0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/>
              <a:t>Pri ocjenjivanju teme povjerenstvo se vodi ovim pravilima: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Ako je ijedan standard unutar teme ocijenjen sa </a:t>
            </a:r>
            <a:r>
              <a:rPr lang="hr-HR" sz="2400" b="1" i="1" dirty="0"/>
              <a:t>nije ispunjen </a:t>
            </a:r>
            <a:r>
              <a:rPr lang="hr-HR" sz="2400" dirty="0"/>
              <a:t>i tema će biti ocijenjena sa </a:t>
            </a:r>
            <a:r>
              <a:rPr lang="hr-HR" sz="2400" b="1" i="1" dirty="0"/>
              <a:t>nije ispunjen.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Ako nijedan standard unutar teme nije ocijenjen s </a:t>
            </a:r>
            <a:r>
              <a:rPr lang="hr-HR" sz="2400" b="1" i="1" dirty="0"/>
              <a:t>nije ispunjen</a:t>
            </a:r>
            <a:r>
              <a:rPr lang="hr-HR" sz="2400" dirty="0"/>
              <a:t>, a većina je standarda unutar teme ocijenjena s </a:t>
            </a:r>
            <a:r>
              <a:rPr lang="hr-HR" sz="2400" b="1" i="1" dirty="0"/>
              <a:t>djelomično ispunjen</a:t>
            </a:r>
            <a:r>
              <a:rPr lang="hr-HR" sz="2400" b="1" dirty="0"/>
              <a:t> </a:t>
            </a:r>
            <a:r>
              <a:rPr lang="hr-HR" sz="2400" dirty="0"/>
              <a:t>i tema će biti ocijenjena s </a:t>
            </a:r>
            <a:r>
              <a:rPr lang="hr-HR" sz="2400" b="1" i="1" dirty="0"/>
              <a:t>djelomično ispunjen.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Ako nijedan standard unutar teme nije ocijenjen sa </a:t>
            </a:r>
            <a:r>
              <a:rPr lang="hr-HR" sz="2400" b="1" i="1" dirty="0"/>
              <a:t>nije ispunjen</a:t>
            </a:r>
            <a:r>
              <a:rPr lang="hr-HR" sz="2400" dirty="0"/>
              <a:t>, a većina je standarda unutar teme ocijenjena sa </a:t>
            </a:r>
            <a:r>
              <a:rPr lang="hr-HR" sz="2400" b="1" i="1" dirty="0"/>
              <a:t>ispunjen </a:t>
            </a:r>
            <a:r>
              <a:rPr lang="hr-HR" sz="2400" dirty="0"/>
              <a:t>i tema će biti ocijenjena sa </a:t>
            </a:r>
            <a:r>
              <a:rPr lang="hr-HR" sz="2400" b="1" i="1" dirty="0"/>
              <a:t>ispunjen.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484" y="389615"/>
            <a:ext cx="6973147" cy="665222"/>
          </a:xfrm>
        </p:spPr>
        <p:txBody>
          <a:bodyPr/>
          <a:lstStyle/>
          <a:p>
            <a:r>
              <a:rPr lang="hr-HR" sz="2400" b="1" dirty="0"/>
              <a:t>Način ocjenjivanja standarda i tema</a:t>
            </a:r>
          </a:p>
        </p:txBody>
      </p:sp>
    </p:spTree>
    <p:extLst>
      <p:ext uri="{BB962C8B-B14F-4D97-AF65-F5344CB8AC3E}">
        <p14:creationId xmlns:p14="http://schemas.microsoft.com/office/powerpoint/2010/main" val="319883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2145284"/>
            <a:ext cx="8779859" cy="49447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Izdavanje dopusnice za izvođenje studija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Odbijanje izdavanja dopusnice za izvođenje studija </a:t>
            </a:r>
          </a:p>
          <a:p>
            <a:pPr marL="0" indent="0">
              <a:buNone/>
            </a:pPr>
            <a:r>
              <a:rPr lang="hr-HR" sz="2400" dirty="0"/>
              <a:t>    (ako je ijedna tema ocijenjena s </a:t>
            </a:r>
            <a:r>
              <a:rPr lang="hr-HR" sz="2400" i="1" dirty="0"/>
              <a:t>nije ispunjen</a:t>
            </a:r>
            <a:r>
              <a:rPr lang="hr-HR" sz="2400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64" y="303105"/>
            <a:ext cx="9205681" cy="611295"/>
          </a:xfrm>
        </p:spPr>
        <p:txBody>
          <a:bodyPr/>
          <a:lstStyle/>
          <a:p>
            <a:r>
              <a:rPr lang="hr-HR" sz="2400" b="1" dirty="0"/>
              <a:t>Donošenje zaključne preporuke povjerenstva </a:t>
            </a:r>
          </a:p>
        </p:txBody>
      </p:sp>
    </p:spTree>
    <p:extLst>
      <p:ext uri="{BB962C8B-B14F-4D97-AF65-F5344CB8AC3E}">
        <p14:creationId xmlns:p14="http://schemas.microsoft.com/office/powerpoint/2010/main" val="1082877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400" y="351673"/>
            <a:ext cx="7357581" cy="563562"/>
          </a:xfrm>
        </p:spPr>
        <p:txBody>
          <a:bodyPr/>
          <a:lstStyle/>
          <a:p>
            <a:r>
              <a:rPr lang="hr-HR" sz="2400" b="1" dirty="0"/>
              <a:t>Akreditacija združenog studija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401" y="756440"/>
            <a:ext cx="8829600" cy="2494676"/>
          </a:xfrm>
        </p:spPr>
        <p:txBody>
          <a:bodyPr/>
          <a:lstStyle/>
          <a:p>
            <a:pPr marL="0" indent="0">
              <a:buNone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/>
              <a:t>Novi ZOK propisuje vrednovanje združenog studija domaćeg i stranog visokog učilišta prema </a:t>
            </a:r>
            <a:r>
              <a:rPr lang="hr-HR" sz="1800" u="sng" dirty="0"/>
              <a:t>Europskom pristupu osiguravanju kvalitete združenih studija</a:t>
            </a:r>
          </a:p>
          <a:p>
            <a:pPr marL="0" indent="0">
              <a:buNone/>
            </a:pPr>
            <a:endParaRPr lang="hr-HR" sz="18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/>
              <a:t>Konzorcij koji predlaže združeni studij odabire </a:t>
            </a:r>
            <a:r>
              <a:rPr lang="hr-HR" sz="1800" b="1" dirty="0">
                <a:solidFill>
                  <a:schemeClr val="accent4"/>
                </a:solidFill>
              </a:rPr>
              <a:t>jednu agenciju iz EQAR-a, </a:t>
            </a:r>
            <a:r>
              <a:rPr lang="hr-HR" sz="1800" dirty="0"/>
              <a:t>provodi se </a:t>
            </a:r>
            <a:r>
              <a:rPr lang="hr-HR" sz="1800" dirty="0">
                <a:solidFill>
                  <a:schemeClr val="accent4"/>
                </a:solidFill>
              </a:rPr>
              <a:t>jedan postupak </a:t>
            </a:r>
            <a:r>
              <a:rPr lang="hr-HR" sz="1800" dirty="0"/>
              <a:t>s </a:t>
            </a:r>
            <a:r>
              <a:rPr lang="hr-HR" sz="1800" dirty="0">
                <a:solidFill>
                  <a:schemeClr val="accent4"/>
                </a:solidFill>
              </a:rPr>
              <a:t>jednim stručnim povjerenstvom </a:t>
            </a:r>
            <a:r>
              <a:rPr lang="hr-HR" sz="1800" dirty="0"/>
              <a:t>i prema </a:t>
            </a:r>
            <a:r>
              <a:rPr lang="hr-HR" sz="1800" dirty="0">
                <a:solidFill>
                  <a:schemeClr val="accent4"/>
                </a:solidFill>
              </a:rPr>
              <a:t>jedinstvenim standardima iz Europskog pristupa. </a:t>
            </a:r>
            <a:endParaRPr lang="hr-HR" sz="1800" b="1" dirty="0">
              <a:solidFill>
                <a:schemeClr val="accent4"/>
              </a:solidFill>
            </a:endParaRPr>
          </a:p>
          <a:p>
            <a:endParaRPr lang="hr-HR" dirty="0"/>
          </a:p>
        </p:txBody>
      </p:sp>
      <p:grpSp>
        <p:nvGrpSpPr>
          <p:cNvPr id="6" name="Gruppe 30"/>
          <p:cNvGrpSpPr>
            <a:grpSpLocks/>
          </p:cNvGrpSpPr>
          <p:nvPr/>
        </p:nvGrpSpPr>
        <p:grpSpPr bwMode="auto">
          <a:xfrm>
            <a:off x="1254812" y="3056710"/>
            <a:ext cx="6736249" cy="3280480"/>
            <a:chOff x="863600" y="2199272"/>
            <a:chExt cx="7378700" cy="2536764"/>
          </a:xfrm>
        </p:grpSpPr>
        <p:sp>
          <p:nvSpPr>
            <p:cNvPr id="7" name="Rektangel 32"/>
            <p:cNvSpPr>
              <a:spLocks noChangeArrowheads="1"/>
            </p:cNvSpPr>
            <p:nvPr/>
          </p:nvSpPr>
          <p:spPr bwMode="auto">
            <a:xfrm>
              <a:off x="4686300" y="2201863"/>
              <a:ext cx="3556000" cy="354012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" name="Rektangel 51"/>
            <p:cNvSpPr>
              <a:spLocks noChangeArrowheads="1"/>
            </p:cNvSpPr>
            <p:nvPr/>
          </p:nvSpPr>
          <p:spPr bwMode="auto">
            <a:xfrm>
              <a:off x="4686300" y="2628900"/>
              <a:ext cx="3543300" cy="2107136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0" name="Tekstboks 68"/>
            <p:cNvSpPr txBox="1">
              <a:spLocks noChangeArrowheads="1"/>
            </p:cNvSpPr>
            <p:nvPr/>
          </p:nvSpPr>
          <p:spPr bwMode="auto">
            <a:xfrm>
              <a:off x="4831556" y="2679886"/>
              <a:ext cx="3252788" cy="282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da-DK" sz="16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1" name="Rectangle 5"/>
            <p:cNvSpPr txBox="1">
              <a:spLocks noChangeArrowheads="1"/>
            </p:cNvSpPr>
            <p:nvPr/>
          </p:nvSpPr>
          <p:spPr bwMode="gray">
            <a:xfrm>
              <a:off x="4799013" y="2278063"/>
              <a:ext cx="2671762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hr-HR" sz="1600" b="1" dirty="0">
                  <a:solidFill>
                    <a:srgbClr val="B8141D"/>
                  </a:solidFill>
                </a:rPr>
                <a:t>Projekt IMPEA</a:t>
              </a:r>
              <a:endParaRPr lang="en-US" sz="1600" b="1" dirty="0">
                <a:solidFill>
                  <a:srgbClr val="B8141D"/>
                </a:solidFill>
              </a:endParaRPr>
            </a:p>
          </p:txBody>
        </p:sp>
        <p:sp>
          <p:nvSpPr>
            <p:cNvPr id="13" name="Rektangel 63"/>
            <p:cNvSpPr>
              <a:spLocks noChangeArrowheads="1"/>
            </p:cNvSpPr>
            <p:nvPr/>
          </p:nvSpPr>
          <p:spPr bwMode="auto">
            <a:xfrm>
              <a:off x="863600" y="2199272"/>
              <a:ext cx="3556000" cy="369303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" name="Rektangel 64"/>
            <p:cNvSpPr>
              <a:spLocks noChangeArrowheads="1"/>
            </p:cNvSpPr>
            <p:nvPr/>
          </p:nvSpPr>
          <p:spPr bwMode="auto">
            <a:xfrm>
              <a:off x="863600" y="2628900"/>
              <a:ext cx="3543300" cy="2107136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6" name="Tekstboks 72"/>
            <p:cNvSpPr txBox="1">
              <a:spLocks noChangeArrowheads="1"/>
            </p:cNvSpPr>
            <p:nvPr/>
          </p:nvSpPr>
          <p:spPr bwMode="auto">
            <a:xfrm>
              <a:off x="950914" y="2885287"/>
              <a:ext cx="3366166" cy="164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r-HR" sz="1100" i="1" u="sng" dirty="0">
                  <a:hlinkClick r:id="rId2"/>
                </a:rPr>
                <a:t>Standardi kvalitete u postupku akreditacije združenog studija domaćeg/ih i inozemnog/ih visokih učilišta</a:t>
              </a:r>
              <a:r>
                <a:rPr lang="hr-HR" sz="1100" i="1" dirty="0"/>
                <a:t> </a:t>
              </a:r>
            </a:p>
            <a:p>
              <a:endParaRPr lang="hr-HR" sz="1100" i="1" dirty="0"/>
            </a:p>
            <a:p>
              <a:r>
                <a:rPr lang="hr-HR" sz="1100" i="1" dirty="0">
                  <a:hlinkClick r:id="rId3"/>
                </a:rPr>
                <a:t>Pravilnik o provedbi postupka akreditacije združenog studija domaćeg/ih i inozemnog/ih visokih učilišta</a:t>
              </a:r>
              <a:r>
                <a:rPr lang="hr-HR" sz="1100" i="1" dirty="0"/>
                <a:t> </a:t>
              </a:r>
            </a:p>
            <a:p>
              <a:endParaRPr lang="hr-HR" sz="1100" i="1" dirty="0"/>
            </a:p>
            <a:p>
              <a:r>
                <a:rPr lang="hr-HR" sz="1100" i="1" dirty="0">
                  <a:hlinkClick r:id="rId4"/>
                </a:rPr>
                <a:t>Europski pristup osiguravanju kvalitete združenih studija</a:t>
              </a:r>
              <a:endParaRPr lang="hr-HR" sz="1100" i="1" dirty="0"/>
            </a:p>
            <a:p>
              <a:pPr marL="171450" indent="-171450" algn="ctr">
                <a:buFont typeface="Arial" panose="020B0604020202020204" pitchFamily="34" charset="0"/>
                <a:buChar char="•"/>
                <a:defRPr/>
              </a:pPr>
              <a:endParaRPr lang="en-US" sz="1100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  <a:p>
              <a:pPr algn="just">
                <a:defRPr/>
              </a:pPr>
              <a:endParaRPr lang="da-DK" sz="1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7" name="Rectangle 5"/>
            <p:cNvSpPr txBox="1">
              <a:spLocks noChangeArrowheads="1"/>
            </p:cNvSpPr>
            <p:nvPr/>
          </p:nvSpPr>
          <p:spPr bwMode="gray">
            <a:xfrm>
              <a:off x="950913" y="2278063"/>
              <a:ext cx="2671762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hr-HR" sz="1600" b="1" dirty="0">
                  <a:solidFill>
                    <a:schemeClr val="accent1"/>
                  </a:solidFill>
                </a:rPr>
                <a:t>Dokumenti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09574" y="4192721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b="1" dirty="0">
                <a:solidFill>
                  <a:schemeClr val="bg1">
                    <a:lumMod val="10000"/>
                  </a:schemeClr>
                </a:solidFill>
              </a:rPr>
              <a:t>http://impea.online</a:t>
            </a:r>
            <a:r>
              <a:rPr lang="hr-HR" b="1" dirty="0"/>
              <a:t>/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9501" y="3502957"/>
            <a:ext cx="30771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hr-HR" sz="11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r-HR" sz="11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hr-HR" sz="11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projekt </a:t>
            </a:r>
            <a:r>
              <a:rPr lang="en-US" sz="11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 implementation of the European Approach for Quality Assurance of Joint </a:t>
            </a:r>
            <a:r>
              <a:rPr lang="en-US" sz="11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hr-HR" sz="11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hr-HR" sz="11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1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100" i="1" dirty="0">
                <a:hlinkClick r:id="rId5"/>
              </a:rPr>
              <a:t>Procedura vanjskog vrednovanja združenih studija prema Europskom pristupu</a:t>
            </a:r>
            <a:endParaRPr lang="hr-HR" sz="1100" i="1" dirty="0"/>
          </a:p>
          <a:p>
            <a:endParaRPr lang="hr-HR" sz="1100" i="1" dirty="0"/>
          </a:p>
          <a:p>
            <a:r>
              <a:rPr lang="hr-HR" sz="1100" i="1" dirty="0">
                <a:hlinkClick r:id="rId6"/>
              </a:rPr>
              <a:t>Standardi za vanjsko vrednovanje zdr</a:t>
            </a:r>
            <a:r>
              <a:rPr lang="hr-HR" sz="1100" dirty="0">
                <a:hlinkClick r:id="rId6"/>
              </a:rPr>
              <a:t>uženih studija prema Europskom pristupu</a:t>
            </a:r>
            <a:endParaRPr lang="hr-HR" sz="1100" dirty="0"/>
          </a:p>
          <a:p>
            <a:endParaRPr lang="hr-HR" sz="1100" dirty="0"/>
          </a:p>
          <a:p>
            <a:r>
              <a:rPr lang="hr-HR" sz="1100" i="1" dirty="0" err="1">
                <a:hlinkClick r:id="rId7"/>
              </a:rPr>
              <a:t>Self-evaluation</a:t>
            </a:r>
            <a:r>
              <a:rPr lang="hr-HR" sz="1100" i="1" dirty="0">
                <a:hlinkClick r:id="rId7"/>
              </a:rPr>
              <a:t> </a:t>
            </a:r>
            <a:r>
              <a:rPr lang="hr-HR" sz="1100" i="1" dirty="0" err="1">
                <a:hlinkClick r:id="rId7"/>
              </a:rPr>
              <a:t>Report</a:t>
            </a:r>
            <a:r>
              <a:rPr lang="hr-HR" sz="1100" i="1" dirty="0">
                <a:hlinkClick r:id="rId7"/>
              </a:rPr>
              <a:t> Template</a:t>
            </a:r>
            <a:endParaRPr lang="hr-HR" sz="1100" i="1" dirty="0"/>
          </a:p>
          <a:p>
            <a:r>
              <a:rPr lang="hr-HR" sz="1100" i="1" dirty="0">
                <a:hlinkClick r:id="rId8"/>
              </a:rPr>
              <a:t>Panel </a:t>
            </a:r>
            <a:r>
              <a:rPr lang="hr-HR" sz="1100" i="1" dirty="0" err="1">
                <a:hlinkClick r:id="rId8"/>
              </a:rPr>
              <a:t>Report</a:t>
            </a:r>
            <a:r>
              <a:rPr lang="hr-HR" sz="1100" i="1" dirty="0">
                <a:hlinkClick r:id="rId8"/>
              </a:rPr>
              <a:t> Template</a:t>
            </a:r>
            <a:endParaRPr lang="hr-HR" sz="1100" i="1" dirty="0"/>
          </a:p>
          <a:p>
            <a:endParaRPr lang="hr-HR" sz="1100" i="1" dirty="0"/>
          </a:p>
          <a:p>
            <a:r>
              <a:rPr lang="hr-HR" sz="1100" i="1" dirty="0" err="1">
                <a:hlinkClick r:id="rId9"/>
              </a:rPr>
              <a:t>Consortium</a:t>
            </a:r>
            <a:r>
              <a:rPr lang="hr-HR" sz="1100" i="1" dirty="0">
                <a:hlinkClick r:id="rId9"/>
              </a:rPr>
              <a:t> </a:t>
            </a:r>
            <a:r>
              <a:rPr lang="hr-HR" sz="1100" i="1" dirty="0" err="1">
                <a:hlinkClick r:id="rId9"/>
              </a:rPr>
              <a:t>Statement</a:t>
            </a:r>
            <a:r>
              <a:rPr lang="hr-HR" sz="1100" i="1" dirty="0">
                <a:hlinkClick r:id="rId9"/>
              </a:rPr>
              <a:t> to </a:t>
            </a:r>
            <a:r>
              <a:rPr lang="hr-HR" sz="1100" i="1" dirty="0" err="1">
                <a:hlinkClick r:id="rId9"/>
              </a:rPr>
              <a:t>the</a:t>
            </a:r>
            <a:r>
              <a:rPr lang="hr-HR" sz="1100" i="1" dirty="0">
                <a:hlinkClick r:id="rId9"/>
              </a:rPr>
              <a:t> Panel </a:t>
            </a:r>
            <a:r>
              <a:rPr lang="hr-HR" sz="1100" i="1" dirty="0" err="1">
                <a:hlinkClick r:id="rId9"/>
              </a:rPr>
              <a:t>Report</a:t>
            </a:r>
            <a:endParaRPr lang="hr-HR" sz="1100" i="1" dirty="0"/>
          </a:p>
          <a:p>
            <a:endParaRPr lang="hr-HR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hr-HR" sz="11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1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1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2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6E64C4-3C2C-4F40-B50A-F2DE6F0BD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85" y="1233520"/>
            <a:ext cx="8779859" cy="4944726"/>
          </a:xfrm>
        </p:spPr>
        <p:txBody>
          <a:bodyPr/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Novi ZOK – akreditacija </a:t>
            </a:r>
            <a:r>
              <a:rPr lang="hr-HR" sz="2000" i="1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studija </a:t>
            </a:r>
            <a:r>
              <a:rPr lang="hr-HR" sz="2000" u="sng" dirty="0">
                <a:latin typeface="Arial" panose="020B0604020202020204" pitchFamily="34" charset="0"/>
                <a:cs typeface="Arial" panose="020B0604020202020204" pitchFamily="34" charset="0"/>
              </a:rPr>
              <a:t>u nadležnosti AZVO-a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nije potrebno odobrenje Nacionalnog vijeća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Razvoj modela inicijalne akreditacije online studija u tijeku</a:t>
            </a: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Osnova za razvoj modela inicijalne akreditacije online studija: </a:t>
            </a:r>
          </a:p>
          <a:p>
            <a:pPr marL="0" indent="0" algn="ctr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Standards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and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for QA </a:t>
            </a: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EHEA (ESG)</a:t>
            </a:r>
            <a:endParaRPr lang="hr-H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Considerations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for QA </a:t>
            </a: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E-</a:t>
            </a: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learning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provision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endParaRPr lang="hr-H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TeSLA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Framework for QA </a:t>
            </a: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of</a:t>
            </a: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e-</a:t>
            </a:r>
            <a:r>
              <a:rPr lang="hr-HR" sz="1600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Assessment</a:t>
            </a:r>
            <a:endParaRPr lang="hr-HR" sz="1600" i="1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6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Kriteriji Nacionalnog vijeća za vrednovanje online studija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Trenutno je u RH 19 akreditiranih 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studijskih programa (Upisnik MZO)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hr-HR" sz="20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FA57B0-682E-43BB-B7EB-7ADE33E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85" y="244475"/>
            <a:ext cx="7677150" cy="563563"/>
          </a:xfrm>
        </p:spPr>
        <p:txBody>
          <a:bodyPr/>
          <a:lstStyle/>
          <a:p>
            <a:pPr algn="l"/>
            <a:r>
              <a:rPr lang="hr-H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Inicijalna a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kreditacija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studija</a:t>
            </a:r>
            <a:endParaRPr lang="hr-H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6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40" y="1833060"/>
            <a:ext cx="563319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717" y="1166949"/>
            <a:ext cx="2898361" cy="1108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3782" y="2393914"/>
            <a:ext cx="52904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Agencija za znanost i visoko obrazovanje</a:t>
            </a:r>
            <a:br>
              <a:rPr lang="en-US" sz="1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Donje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Svetice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38/5</a:t>
            </a:r>
          </a:p>
          <a:p>
            <a:pPr algn="ctr"/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10000 Zagreb</a:t>
            </a:r>
          </a:p>
          <a:p>
            <a:pPr algn="ctr"/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Croatia</a:t>
            </a:r>
            <a:endParaRPr lang="hr-HR" sz="1600" dirty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endParaRPr lang="hr-HR" sz="1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hr-HR" sz="16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tel</a:t>
            </a:r>
            <a:r>
              <a:rPr lang="hr-HR" sz="1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: + 385 1 6274 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– </a:t>
            </a:r>
            <a:r>
              <a:rPr lang="hr-HR" sz="1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811</a:t>
            </a:r>
          </a:p>
          <a:p>
            <a:pPr algn="ctr"/>
            <a:endParaRPr lang="hr-HR" sz="1600" dirty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hr-HR" sz="1600" dirty="0">
                <a:solidFill>
                  <a:schemeClr val="bg1">
                    <a:lumMod val="10000"/>
                  </a:schemeClr>
                </a:solidFill>
                <a:hlinkClick r:id="rId3"/>
              </a:rPr>
              <a:t>sandra.bezjak@azvo.hr</a:t>
            </a:r>
            <a:r>
              <a:rPr lang="hr-HR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algn="ctr"/>
            <a:endParaRPr lang="hr-HR" sz="1600" dirty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hr-HR" sz="1600" dirty="0">
                <a:solidFill>
                  <a:schemeClr val="bg1">
                    <a:lumMod val="10000"/>
                  </a:schemeClr>
                </a:solidFill>
              </a:rPr>
              <a:t>www.azvo.hr</a:t>
            </a:r>
          </a:p>
          <a:p>
            <a:pPr algn="ctr"/>
            <a:r>
              <a:rPr lang="hr-HR" sz="1600" dirty="0">
                <a:solidFill>
                  <a:schemeClr val="bg1">
                    <a:lumMod val="10000"/>
                  </a:schemeClr>
                </a:solidFill>
              </a:rPr>
              <a:t>https://www.facebook.com/azvo.zg/ </a:t>
            </a:r>
          </a:p>
          <a:p>
            <a:pPr algn="ctr"/>
            <a:r>
              <a:rPr lang="hr-HR" sz="1600" dirty="0">
                <a:solidFill>
                  <a:schemeClr val="bg1">
                    <a:lumMod val="10000"/>
                  </a:schemeClr>
                </a:solidFill>
              </a:rPr>
              <a:t>https://twitter.com/AZVOtweet </a:t>
            </a:r>
          </a:p>
        </p:txBody>
      </p:sp>
    </p:spTree>
    <p:extLst>
      <p:ext uri="{BB962C8B-B14F-4D97-AF65-F5344CB8AC3E}">
        <p14:creationId xmlns:p14="http://schemas.microsoft.com/office/powerpoint/2010/main" val="235241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762217"/>
            <a:ext cx="8779859" cy="49447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Kriteriji propisani zakonom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Standardi kvalitete u skladu s ESG-</a:t>
            </a:r>
            <a:r>
              <a:rPr lang="hr-HR" sz="2400" dirty="0" err="1"/>
              <a:t>jem</a:t>
            </a: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Ocjenjivanje kvalitete studija prema standardima kvalitete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Sažetak</a:t>
            </a:r>
          </a:p>
        </p:txBody>
      </p:sp>
    </p:spTree>
    <p:extLst>
      <p:ext uri="{BB962C8B-B14F-4D97-AF65-F5344CB8AC3E}">
        <p14:creationId xmlns:p14="http://schemas.microsoft.com/office/powerpoint/2010/main" val="385124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u="sng" dirty="0"/>
              <a:t>Zakon o osiguravanju kvalitete u visokom obrazovanju i znanosti (NN, 151/22); čl. 12.:</a:t>
            </a:r>
          </a:p>
          <a:p>
            <a:pPr marL="0" indent="0">
              <a:buNone/>
            </a:pPr>
            <a:endParaRPr lang="hr-H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/>
              <a:t>najmanje </a:t>
            </a:r>
            <a:r>
              <a:rPr lang="hr-HR" sz="1800" b="1" dirty="0">
                <a:solidFill>
                  <a:srgbClr val="B8141D"/>
                </a:solidFill>
              </a:rPr>
              <a:t>1m</a:t>
            </a:r>
            <a:r>
              <a:rPr lang="hr-HR" sz="1800" b="1" baseline="30000" dirty="0">
                <a:solidFill>
                  <a:srgbClr val="B8141D"/>
                </a:solidFill>
              </a:rPr>
              <a:t>2</a:t>
            </a:r>
            <a:r>
              <a:rPr lang="hr-HR" sz="1800" b="1" dirty="0">
                <a:solidFill>
                  <a:srgbClr val="B8141D"/>
                </a:solidFill>
              </a:rPr>
              <a:t> </a:t>
            </a:r>
            <a:r>
              <a:rPr lang="hr-HR" sz="1800" dirty="0"/>
              <a:t>prostornog kapaciteta po studentu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/>
              <a:t>nastavnici zaposleni u punom radnom vremenu koji izvode kolegije u ukupnoj vrijednosti najmanje </a:t>
            </a:r>
            <a:r>
              <a:rPr lang="hr-HR" sz="1800" b="1" dirty="0">
                <a:solidFill>
                  <a:srgbClr val="B8141D"/>
                </a:solidFill>
              </a:rPr>
              <a:t>50 % svih oblika neposredne nastave </a:t>
            </a:r>
            <a:r>
              <a:rPr lang="hr-HR" sz="1800" dirty="0"/>
              <a:t>za sveučilišni odnosno </a:t>
            </a:r>
            <a:r>
              <a:rPr lang="hr-HR" sz="1800" b="1" dirty="0">
                <a:solidFill>
                  <a:srgbClr val="B8141D"/>
                </a:solidFill>
              </a:rPr>
              <a:t>35 %</a:t>
            </a:r>
            <a:r>
              <a:rPr lang="hr-HR" sz="1800" dirty="0"/>
              <a:t> za stručni studij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/>
              <a:t>na filološkim studijima </a:t>
            </a:r>
            <a:r>
              <a:rPr lang="hr-HR" sz="1800" b="1" dirty="0">
                <a:solidFill>
                  <a:srgbClr val="B8141D"/>
                </a:solidFill>
              </a:rPr>
              <a:t>najviše polovina nastavnika </a:t>
            </a:r>
            <a:r>
              <a:rPr lang="hr-HR" sz="1800" dirty="0"/>
              <a:t>može biti izabrana na radno mjesto lektora, višeg lektora i lektora savjetnika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/>
              <a:t>ukupno godišnje nastavno opterećenje svih nastavnika na javnom visokom učilištu ne smije premašiti </a:t>
            </a:r>
            <a:r>
              <a:rPr lang="hr-HR" sz="1800" b="1" dirty="0">
                <a:solidFill>
                  <a:srgbClr val="B8141D"/>
                </a:solidFill>
              </a:rPr>
              <a:t>20 % ukupnoga godišnjeg standardnog </a:t>
            </a:r>
            <a:r>
              <a:rPr lang="hr-HR" sz="1800" dirty="0"/>
              <a:t>nastavnog opterećenja utvrđenog kolektivnim ugovorom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/>
              <a:t>omjer ukupnog broja upisanih studenata i nastavnika zaposlenih u punom radnom vremenu te naslovnih nastavnika ne smije biti veći od </a:t>
            </a:r>
            <a:r>
              <a:rPr lang="hr-HR" sz="1800" b="1" dirty="0">
                <a:solidFill>
                  <a:srgbClr val="B8141D"/>
                </a:solidFill>
              </a:rPr>
              <a:t>30:1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7" y="327818"/>
            <a:ext cx="7621867" cy="570679"/>
          </a:xfrm>
        </p:spPr>
        <p:txBody>
          <a:bodyPr/>
          <a:lstStyle/>
          <a:p>
            <a:r>
              <a:rPr lang="hr-HR" sz="2800" b="1" dirty="0"/>
              <a:t>Kriteriji propisani zakonom (kvantitativni)</a:t>
            </a:r>
          </a:p>
        </p:txBody>
      </p:sp>
    </p:spTree>
    <p:extLst>
      <p:ext uri="{BB962C8B-B14F-4D97-AF65-F5344CB8AC3E}">
        <p14:creationId xmlns:p14="http://schemas.microsoft.com/office/powerpoint/2010/main" val="315698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0153ED53-2052-45AC-9701-C348C2C7F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328613"/>
            <a:ext cx="7769225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b="1" dirty="0">
                <a:ea typeface="ＭＳ Ｐゴシック" panose="020B0600070205080204" pitchFamily="34" charset="-128"/>
              </a:rPr>
              <a:t>Standardi kvalitete u skladu s ESG-</a:t>
            </a:r>
            <a:r>
              <a:rPr lang="hr-HR" altLang="sr-Latn-RS" sz="2800" b="1" dirty="0" err="1">
                <a:ea typeface="ＭＳ Ｐゴシック" panose="020B0600070205080204" pitchFamily="34" charset="-128"/>
              </a:rPr>
              <a:t>jem</a:t>
            </a:r>
            <a:endParaRPr lang="hr-HR" altLang="sr-Latn-RS" sz="2800" b="1" dirty="0">
              <a:ea typeface="ＭＳ Ｐゴシック" panose="020B0600070205080204" pitchFamily="34" charset="-128"/>
            </a:endParaRPr>
          </a:p>
        </p:txBody>
      </p:sp>
      <p:grpSp>
        <p:nvGrpSpPr>
          <p:cNvPr id="16387" name="Gruppe 29">
            <a:extLst>
              <a:ext uri="{FF2B5EF4-FFF2-40B4-BE49-F238E27FC236}">
                <a16:creationId xmlns:a16="http://schemas.microsoft.com/office/drawing/2014/main" id="{D0D55101-5DB8-4972-8701-97E5F2416908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1338263"/>
            <a:ext cx="8548688" cy="2998787"/>
            <a:chOff x="706438" y="1900238"/>
            <a:chExt cx="7731125" cy="2470220"/>
          </a:xfrm>
        </p:grpSpPr>
        <p:sp>
          <p:nvSpPr>
            <p:cNvPr id="5" name="Rektangel 32">
              <a:extLst>
                <a:ext uri="{FF2B5EF4-FFF2-40B4-BE49-F238E27FC236}">
                  <a16:creationId xmlns:a16="http://schemas.microsoft.com/office/drawing/2014/main" id="{D2154C67-31F1-4D4B-828B-E723D5B2C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956" y="1900238"/>
              <a:ext cx="2442088" cy="24323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noProof="1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" name="Rektangel 51">
              <a:extLst>
                <a:ext uri="{FF2B5EF4-FFF2-40B4-BE49-F238E27FC236}">
                  <a16:creationId xmlns:a16="http://schemas.microsoft.com/office/drawing/2014/main" id="{08E548EC-1975-4078-BED8-E7F3E0971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570" y="2173544"/>
              <a:ext cx="2433474" cy="2196914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7" name="Tekstboks 68">
              <a:extLst>
                <a:ext uri="{FF2B5EF4-FFF2-40B4-BE49-F238E27FC236}">
                  <a16:creationId xmlns:a16="http://schemas.microsoft.com/office/drawing/2014/main" id="{1FAE6EAB-9F6D-4D81-AA89-A7B3314AB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5669" y="2245467"/>
              <a:ext cx="1936729" cy="90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100" kern="0" dirty="0">
                  <a:solidFill>
                    <a:prstClr val="white"/>
                  </a:solidFill>
                </a:rPr>
                <a:t>t</a:t>
              </a:r>
              <a:r>
                <a:rPr lang="hr-HR" sz="2400" kern="0" dirty="0">
                  <a:solidFill>
                    <a:srgbClr val="171717"/>
                  </a:solidFill>
                </a:rPr>
                <a:t>Vanjsko osiguravanje kvalitete</a:t>
              </a:r>
              <a:endParaRPr lang="da-DK" sz="2400" kern="0" dirty="0">
                <a:solidFill>
                  <a:prstClr val="white"/>
                </a:solidFill>
              </a:endParaRPr>
            </a:p>
            <a:p>
              <a:pPr algn="just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AE0CD319-183E-4A99-A571-12ABECB567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28483" y="1952545"/>
              <a:ext cx="1836232" cy="154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kern="0" dirty="0">
                  <a:solidFill>
                    <a:srgbClr val="FFFFFF"/>
                  </a:solidFill>
                </a:rPr>
                <a:t>ESG II. dio</a:t>
              </a:r>
              <a:endParaRPr lang="en-US" sz="16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Rektangel 63">
              <a:extLst>
                <a:ext uri="{FF2B5EF4-FFF2-40B4-BE49-F238E27FC236}">
                  <a16:creationId xmlns:a16="http://schemas.microsoft.com/office/drawing/2014/main" id="{58A3B562-4F29-4CFA-9359-517C1DEBE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8" y="1908084"/>
              <a:ext cx="2440652" cy="24323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noProof="1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" name="Rektangel 64">
              <a:extLst>
                <a:ext uri="{FF2B5EF4-FFF2-40B4-BE49-F238E27FC236}">
                  <a16:creationId xmlns:a16="http://schemas.microsoft.com/office/drawing/2014/main" id="{6CD69A1C-A68F-4625-8EA6-8B5E184DC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8" y="2191852"/>
              <a:ext cx="2432038" cy="2178606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grpSp>
          <p:nvGrpSpPr>
            <p:cNvPr id="16395" name="Grupper 69">
              <a:extLst>
                <a:ext uri="{FF2B5EF4-FFF2-40B4-BE49-F238E27FC236}">
                  <a16:creationId xmlns:a16="http://schemas.microsoft.com/office/drawing/2014/main" id="{B4978910-5324-4235-9A6C-E89B810D2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175" y="2286000"/>
              <a:ext cx="238125" cy="461963"/>
              <a:chOff x="872977" y="2471060"/>
              <a:chExt cx="346936" cy="672778"/>
            </a:xfrm>
          </p:grpSpPr>
          <p:sp>
            <p:nvSpPr>
              <p:cNvPr id="23" name="Rektangel 70">
                <a:extLst>
                  <a:ext uri="{FF2B5EF4-FFF2-40B4-BE49-F238E27FC236}">
                    <a16:creationId xmlns:a16="http://schemas.microsoft.com/office/drawing/2014/main" id="{8972CD34-DA44-4C7A-957D-64C111B25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345" y="2507252"/>
                <a:ext cx="343040" cy="344704"/>
              </a:xfrm>
              <a:prstGeom prst="rect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rgbClr val="E6E6E6"/>
                  </a:gs>
                </a:gsLst>
                <a:lin ang="16200000"/>
              </a:gradFill>
              <a:ln w="9525">
                <a:solidFill>
                  <a:srgbClr val="D7D8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200" kern="0" dirty="0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" name="Tekstboks 71">
                <a:extLst>
                  <a:ext uri="{FF2B5EF4-FFF2-40B4-BE49-F238E27FC236}">
                    <a16:creationId xmlns:a16="http://schemas.microsoft.com/office/drawing/2014/main" id="{75E54D5C-D42C-4C59-9FCE-B90ACCD026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161" y="2471067"/>
                <a:ext cx="347223" cy="672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1 </a:t>
                </a:r>
              </a:p>
            </p:txBody>
          </p:sp>
        </p:grp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AF8CF134-06F5-4FDC-94E5-6E6A39F194B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6736" y="1952545"/>
              <a:ext cx="1833361" cy="154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kern="0" dirty="0">
                  <a:solidFill>
                    <a:srgbClr val="FFFFFF"/>
                  </a:solidFill>
                </a:rPr>
                <a:t>ESG I. dio</a:t>
              </a:r>
              <a:endParaRPr lang="en-US" sz="16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Rektangel 24">
              <a:extLst>
                <a:ext uri="{FF2B5EF4-FFF2-40B4-BE49-F238E27FC236}">
                  <a16:creationId xmlns:a16="http://schemas.microsoft.com/office/drawing/2014/main" id="{F8127E4D-6C24-4410-A847-AC5238931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11" y="1900238"/>
              <a:ext cx="2440652" cy="24323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noProof="1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4" name="Rektangel 25">
              <a:extLst>
                <a:ext uri="{FF2B5EF4-FFF2-40B4-BE49-F238E27FC236}">
                  <a16:creationId xmlns:a16="http://schemas.microsoft.com/office/drawing/2014/main" id="{E5D2CE3A-7A49-4F43-B92D-EFCB0A56A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11" y="2194467"/>
              <a:ext cx="2432038" cy="217599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15" name="Tekstboks 27">
              <a:extLst>
                <a:ext uri="{FF2B5EF4-FFF2-40B4-BE49-F238E27FC236}">
                  <a16:creationId xmlns:a16="http://schemas.microsoft.com/office/drawing/2014/main" id="{9DB6C169-F276-40B0-B267-BA99E4392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1622" y="2245467"/>
              <a:ext cx="1935294" cy="90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100" kern="0" dirty="0">
                  <a:solidFill>
                    <a:prstClr val="white"/>
                  </a:solidFill>
                </a:rPr>
                <a:t>t</a:t>
              </a:r>
              <a:r>
                <a:rPr lang="hr-HR" sz="2400" kern="0" dirty="0">
                  <a:solidFill>
                    <a:srgbClr val="171717"/>
                  </a:solidFill>
                </a:rPr>
                <a:t>Agencije za osiguravanje kvalitete</a:t>
              </a:r>
              <a:endParaRPr lang="da-DK" sz="2400" kern="0" dirty="0">
                <a:solidFill>
                  <a:prstClr val="white"/>
                </a:solidFill>
              </a:endParaRPr>
            </a:p>
            <a:p>
              <a:pPr algn="just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C4D0BA08-9734-49F9-8322-F27F54C0063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75873" y="1952545"/>
              <a:ext cx="1833361" cy="154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kern="0" dirty="0">
                  <a:solidFill>
                    <a:srgbClr val="FFFFFF"/>
                  </a:solidFill>
                </a:rPr>
                <a:t>ESG III. dio</a:t>
              </a:r>
              <a:endParaRPr lang="en-US" sz="16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7" name="Tekstboks 35">
              <a:extLst>
                <a:ext uri="{FF2B5EF4-FFF2-40B4-BE49-F238E27FC236}">
                  <a16:creationId xmlns:a16="http://schemas.microsoft.com/office/drawing/2014/main" id="{22685E51-8249-4322-950D-77B2B3F1E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416" y="2245467"/>
              <a:ext cx="2134853" cy="789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400" kern="0" dirty="0">
                  <a:solidFill>
                    <a:srgbClr val="171717"/>
                  </a:solidFill>
                </a:rPr>
                <a:t>Unutarnje osiguravanje kvalitete </a:t>
              </a:r>
              <a:endParaRPr lang="da-DK" sz="2400" kern="0" dirty="0">
                <a:solidFill>
                  <a:srgbClr val="171717"/>
                </a:solidFill>
              </a:endParaRPr>
            </a:p>
          </p:txBody>
        </p:sp>
        <p:sp>
          <p:nvSpPr>
            <p:cNvPr id="18" name="Rektangel 65">
              <a:extLst>
                <a:ext uri="{FF2B5EF4-FFF2-40B4-BE49-F238E27FC236}">
                  <a16:creationId xmlns:a16="http://schemas.microsoft.com/office/drawing/2014/main" id="{6C787C95-8970-40FE-BEA6-5BFC3F878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919" y="2310852"/>
              <a:ext cx="234015" cy="239306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noProof="1">
                <a:solidFill>
                  <a:srgbClr val="FFFFFF"/>
                </a:solidFill>
                <a:ea typeface="+mn-ea"/>
              </a:endParaRPr>
            </a:p>
          </p:txBody>
        </p:sp>
        <p:grpSp>
          <p:nvGrpSpPr>
            <p:cNvPr id="16403" name="Gruppe 47">
              <a:extLst>
                <a:ext uri="{FF2B5EF4-FFF2-40B4-BE49-F238E27FC236}">
                  <a16:creationId xmlns:a16="http://schemas.microsoft.com/office/drawing/2014/main" id="{D621587C-162E-48B8-8F76-AF026922B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1075" y="2286000"/>
              <a:ext cx="250825" cy="277813"/>
              <a:chOff x="6061075" y="2286000"/>
              <a:chExt cx="250825" cy="277813"/>
            </a:xfrm>
          </p:grpSpPr>
          <p:sp>
            <p:nvSpPr>
              <p:cNvPr id="21" name="Rektangel 26">
                <a:extLst>
                  <a:ext uri="{FF2B5EF4-FFF2-40B4-BE49-F238E27FC236}">
                    <a16:creationId xmlns:a16="http://schemas.microsoft.com/office/drawing/2014/main" id="{A8148160-5D4F-4671-B2A5-9C7B678CD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5873" y="2310851"/>
                <a:ext cx="235451" cy="236691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</a:sysClr>
                  </a:gs>
                  <a:gs pos="50000">
                    <a:sysClr val="window" lastClr="FFFFFF">
                      <a:lumMod val="65000"/>
                      <a:shade val="67500"/>
                      <a:satMod val="115000"/>
                    </a:sysClr>
                  </a:gs>
                  <a:gs pos="100000">
                    <a:srgbClr val="4F81BD">
                      <a:lumMod val="25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noProof="1">
                  <a:solidFill>
                    <a:sysClr val="window" lastClr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" name="Tekstboks 46">
                <a:extLst>
                  <a:ext uri="{FF2B5EF4-FFF2-40B4-BE49-F238E27FC236}">
                    <a16:creationId xmlns:a16="http://schemas.microsoft.com/office/drawing/2014/main" id="{5E9F807F-09DF-4CF7-8ED9-53FAC56329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1516" y="2286005"/>
                <a:ext cx="219659" cy="277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3</a:t>
                </a:r>
              </a:p>
            </p:txBody>
          </p:sp>
        </p:grpSp>
        <p:sp>
          <p:nvSpPr>
            <p:cNvPr id="20" name="Tekstboks 28">
              <a:extLst>
                <a:ext uri="{FF2B5EF4-FFF2-40B4-BE49-F238E27FC236}">
                  <a16:creationId xmlns:a16="http://schemas.microsoft.com/office/drawing/2014/main" id="{F000D8C9-97DC-4C77-9192-57D2EEAD1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126" y="2299082"/>
              <a:ext cx="219659" cy="27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dirty="0">
                  <a:solidFill>
                    <a:prstClr val="white"/>
                  </a:solidFill>
                  <a:ea typeface="ＭＳ Ｐゴシック" pitchFamily="-97" charset="-128"/>
                </a:rPr>
                <a:t>2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0E603F2-CFE4-4461-AB4D-00256BEF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75" y="3773488"/>
            <a:ext cx="1624013" cy="234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04AB9184-2903-445A-AE28-327A5582BD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9550" y="302937"/>
            <a:ext cx="7493000" cy="59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800" b="1" dirty="0">
                <a:ea typeface="ＭＳ Ｐゴシック" panose="020B0600070205080204" pitchFamily="34" charset="-128"/>
              </a:rPr>
              <a:t>Standardi kvalitete u skladu s ESG-</a:t>
            </a:r>
            <a:r>
              <a:rPr lang="hr-HR" altLang="sr-Latn-RS" sz="2800" b="1" dirty="0" err="1">
                <a:ea typeface="ＭＳ Ｐゴシック" panose="020B0600070205080204" pitchFamily="34" charset="-128"/>
              </a:rPr>
              <a:t>jem</a:t>
            </a:r>
            <a:endParaRPr lang="hr-HR" altLang="sr-Latn-RS" sz="2800" b="1" dirty="0">
              <a:ea typeface="ＭＳ Ｐゴシック" panose="020B0600070205080204" pitchFamily="34" charset="-128"/>
            </a:endParaRPr>
          </a:p>
        </p:txBody>
      </p:sp>
      <p:grpSp>
        <p:nvGrpSpPr>
          <p:cNvPr id="17411" name="Group 3">
            <a:extLst>
              <a:ext uri="{FF2B5EF4-FFF2-40B4-BE49-F238E27FC236}">
                <a16:creationId xmlns:a16="http://schemas.microsoft.com/office/drawing/2014/main" id="{C41EDDD8-77EA-4D6F-9978-6BA563C6C429}"/>
              </a:ext>
            </a:extLst>
          </p:cNvPr>
          <p:cNvGrpSpPr>
            <a:grpSpLocks/>
          </p:cNvGrpSpPr>
          <p:nvPr/>
        </p:nvGrpSpPr>
        <p:grpSpPr bwMode="auto">
          <a:xfrm>
            <a:off x="1895793" y="1980538"/>
            <a:ext cx="4637087" cy="4222750"/>
            <a:chOff x="467544" y="2230586"/>
            <a:chExt cx="4637088" cy="4222750"/>
          </a:xfrm>
        </p:grpSpPr>
        <p:sp>
          <p:nvSpPr>
            <p:cNvPr id="5" name="Rektangel 30">
              <a:extLst>
                <a:ext uri="{FF2B5EF4-FFF2-40B4-BE49-F238E27FC236}">
                  <a16:creationId xmlns:a16="http://schemas.microsoft.com/office/drawing/2014/main" id="{C9630597-EB4C-445D-99CF-25726A9D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669" y="2248049"/>
              <a:ext cx="4000501" cy="354012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6" name="Rektangel 31">
              <a:extLst>
                <a:ext uri="{FF2B5EF4-FFF2-40B4-BE49-F238E27FC236}">
                  <a16:creationId xmlns:a16="http://schemas.microsoft.com/office/drawing/2014/main" id="{94F222B9-0A63-47B0-B297-79B00B603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4800749"/>
              <a:ext cx="4000501" cy="354012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7" name="Rektangel 32">
              <a:extLst>
                <a:ext uri="{FF2B5EF4-FFF2-40B4-BE49-F238E27FC236}">
                  <a16:creationId xmlns:a16="http://schemas.microsoft.com/office/drawing/2014/main" id="{A29FF295-3B91-4292-9EF4-2ABFC7C9C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3087836"/>
              <a:ext cx="4000501" cy="35242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kern="0" noProof="1">
                <a:solidFill>
                  <a:srgbClr val="FFFFFF"/>
                </a:solidFill>
              </a:endParaRPr>
            </a:p>
          </p:txBody>
        </p:sp>
        <p:sp>
          <p:nvSpPr>
            <p:cNvPr id="8" name="Rektangel 33">
              <a:extLst>
                <a:ext uri="{FF2B5EF4-FFF2-40B4-BE49-F238E27FC236}">
                  <a16:creationId xmlns:a16="http://schemas.microsoft.com/office/drawing/2014/main" id="{DFC30EA5-3457-4BAF-A5E2-E5BBFE76E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3516461"/>
              <a:ext cx="4000501" cy="352425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9" name="Rektangel 34">
              <a:extLst>
                <a:ext uri="{FF2B5EF4-FFF2-40B4-BE49-F238E27FC236}">
                  <a16:creationId xmlns:a16="http://schemas.microsoft.com/office/drawing/2014/main" id="{792363BE-E3D4-47D7-8BCB-BA824C32A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2659211"/>
              <a:ext cx="4000501" cy="428625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10" name="Rektangel 35">
              <a:extLst>
                <a:ext uri="{FF2B5EF4-FFF2-40B4-BE49-F238E27FC236}">
                  <a16:creationId xmlns:a16="http://schemas.microsoft.com/office/drawing/2014/main" id="{D0F5658E-3540-433C-A703-4549984FF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3945086"/>
              <a:ext cx="4000501" cy="352425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11" name="Rektangel 36">
              <a:extLst>
                <a:ext uri="{FF2B5EF4-FFF2-40B4-BE49-F238E27FC236}">
                  <a16:creationId xmlns:a16="http://schemas.microsoft.com/office/drawing/2014/main" id="{18683D63-7FAA-4803-A696-DA80A6EA2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206" y="4373711"/>
              <a:ext cx="4000501" cy="352425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12" name="Tekstboks 44">
              <a:extLst>
                <a:ext uri="{FF2B5EF4-FFF2-40B4-BE49-F238E27FC236}">
                  <a16:creationId xmlns:a16="http://schemas.microsoft.com/office/drawing/2014/main" id="{9568B539-5C69-4876-9BE8-DB820AA6A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2243286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Politika osiguravanja kvalitete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3" name="Tekstboks 45">
              <a:extLst>
                <a:ext uri="{FF2B5EF4-FFF2-40B4-BE49-F238E27FC236}">
                  <a16:creationId xmlns:a16="http://schemas.microsoft.com/office/drawing/2014/main" id="{1C6FFC21-F9A4-428C-A2D1-E8BE77126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4848374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Upravljanje informacijama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4" name="Tekstboks 47">
              <a:extLst>
                <a:ext uri="{FF2B5EF4-FFF2-40B4-BE49-F238E27FC236}">
                  <a16:creationId xmlns:a16="http://schemas.microsoft.com/office/drawing/2014/main" id="{2B2B6A68-BD9F-4EE2-8744-9306C462B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3989536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Nastavno osoblje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5" name="Tekstboks 48">
              <a:extLst>
                <a:ext uri="{FF2B5EF4-FFF2-40B4-BE49-F238E27FC236}">
                  <a16:creationId xmlns:a16="http://schemas.microsoft.com/office/drawing/2014/main" id="{698AC48F-7EC0-433C-B155-004CBA180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2700486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Izrada i odobravanje programa 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6" name="Tekstboks 49">
              <a:extLst>
                <a:ext uri="{FF2B5EF4-FFF2-40B4-BE49-F238E27FC236}">
                  <a16:creationId xmlns:a16="http://schemas.microsoft.com/office/drawing/2014/main" id="{C3178DCD-2B8A-4183-8A43-42446D2B4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3559324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Upis i napredovanje studenata, priznavanje i certificiranje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7" name="Tekstboks 50">
              <a:extLst>
                <a:ext uri="{FF2B5EF4-FFF2-40B4-BE49-F238E27FC236}">
                  <a16:creationId xmlns:a16="http://schemas.microsoft.com/office/drawing/2014/main" id="{3280528A-1787-49EF-9D4B-F4275585D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4418161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Resursi za učenje i podrška studentima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grpSp>
          <p:nvGrpSpPr>
            <p:cNvPr id="17430" name="Gruppe 68">
              <a:extLst>
                <a:ext uri="{FF2B5EF4-FFF2-40B4-BE49-F238E27FC236}">
                  <a16:creationId xmlns:a16="http://schemas.microsoft.com/office/drawing/2014/main" id="{C3D8EC02-A253-4F5D-8642-E97F18AEC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544" y="2230586"/>
              <a:ext cx="534988" cy="2906713"/>
              <a:chOff x="876300" y="2511425"/>
              <a:chExt cx="344488" cy="2906713"/>
            </a:xfrm>
          </p:grpSpPr>
          <p:grpSp>
            <p:nvGrpSpPr>
              <p:cNvPr id="34" name="Gruppe 51">
                <a:extLst>
                  <a:ext uri="{FF2B5EF4-FFF2-40B4-BE49-F238E27FC236}">
                    <a16:creationId xmlns:a16="http://schemas.microsoft.com/office/drawing/2014/main" id="{7944AB17-D6F9-49B7-B906-9AAC045CBD8C}"/>
                  </a:ext>
                </a:extLst>
              </p:cNvPr>
              <p:cNvGrpSpPr/>
              <p:nvPr/>
            </p:nvGrpSpPr>
            <p:grpSpPr>
              <a:xfrm>
                <a:off x="876300" y="2511425"/>
                <a:ext cx="344488" cy="2906713"/>
                <a:chOff x="876300" y="2511425"/>
                <a:chExt cx="344488" cy="290671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Rektangel 9">
                  <a:extLst>
                    <a:ext uri="{FF2B5EF4-FFF2-40B4-BE49-F238E27FC236}">
                      <a16:creationId xmlns:a16="http://schemas.microsoft.com/office/drawing/2014/main" id="{35EC7A7B-4031-41FC-8582-E78CE1C10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6300" y="2936875"/>
                  <a:ext cx="344488" cy="344488"/>
                </a:xfrm>
                <a:prstGeom prst="rect">
                  <a:avLst/>
                </a:prstGeom>
                <a:gradFill flip="none" rotWithShape="1">
                  <a:gsLst>
                    <a:gs pos="89000">
                      <a:srgbClr val="C00000"/>
                    </a:gs>
                    <a:gs pos="20000">
                      <a:srgbClr val="F50736"/>
                    </a:gs>
                    <a:gs pos="11000">
                      <a:srgbClr val="F50736"/>
                    </a:gs>
                  </a:gsLst>
                  <a:lin ang="16200000" scaled="1"/>
                  <a:tileRect/>
                </a:gradFill>
                <a:ln w="952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indent="-342900" algn="ctr">
                    <a:buFont typeface="+mj-lt"/>
                    <a:buAutoNum type="arabicPeriod"/>
                    <a:defRPr/>
                  </a:pPr>
                  <a:endParaRPr lang="da-DK" kern="0" noProof="1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3" name="Gruppe 50">
                  <a:extLst>
                    <a:ext uri="{FF2B5EF4-FFF2-40B4-BE49-F238E27FC236}">
                      <a16:creationId xmlns:a16="http://schemas.microsoft.com/office/drawing/2014/main" id="{CDBC0DC1-C972-4CF8-8682-A8191CF76F00}"/>
                    </a:ext>
                  </a:extLst>
                </p:cNvPr>
                <p:cNvGrpSpPr/>
                <p:nvPr/>
              </p:nvGrpSpPr>
              <p:grpSpPr>
                <a:xfrm>
                  <a:off x="876300" y="2511425"/>
                  <a:ext cx="344488" cy="2906713"/>
                  <a:chOff x="876300" y="2511425"/>
                  <a:chExt cx="344488" cy="2906713"/>
                </a:xfrm>
              </p:grpSpPr>
              <p:sp>
                <p:nvSpPr>
                  <p:cNvPr id="44" name="Rektangel 20">
                    <a:extLst>
                      <a:ext uri="{FF2B5EF4-FFF2-40B4-BE49-F238E27FC236}">
                        <a16:creationId xmlns:a16="http://schemas.microsoft.com/office/drawing/2014/main" id="{19B8DCCF-5C53-43EC-A044-69B5F3D786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4221163"/>
                    <a:ext cx="344488" cy="342900"/>
                  </a:xfrm>
                  <a:prstGeom prst="rect">
                    <a:avLst/>
                  </a:prstGeom>
                  <a:gradFill flip="none" rotWithShape="1">
                    <a:gsLst>
                      <a:gs pos="89000">
                        <a:srgbClr val="C00000"/>
                      </a:gs>
                      <a:gs pos="20000">
                        <a:srgbClr val="F50736"/>
                      </a:gs>
                      <a:gs pos="11000">
                        <a:srgbClr val="F50736"/>
                      </a:gs>
                    </a:gsLst>
                    <a:lin ang="16200000" scaled="1"/>
                    <a:tileRect/>
                  </a:gradFill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45" name="Gruppe 49">
                    <a:extLst>
                      <a:ext uri="{FF2B5EF4-FFF2-40B4-BE49-F238E27FC236}">
                        <a16:creationId xmlns:a16="http://schemas.microsoft.com/office/drawing/2014/main" id="{DA6CD777-3B43-4E63-BCCF-49AB40127EF9}"/>
                      </a:ext>
                    </a:extLst>
                  </p:cNvPr>
                  <p:cNvGrpSpPr/>
                  <p:nvPr/>
                </p:nvGrpSpPr>
                <p:grpSpPr>
                  <a:xfrm>
                    <a:off x="876300" y="2511425"/>
                    <a:ext cx="344488" cy="2906713"/>
                    <a:chOff x="876300" y="2511425"/>
                    <a:chExt cx="344488" cy="2906713"/>
                  </a:xfrm>
                </p:grpSpPr>
                <p:sp>
                  <p:nvSpPr>
                    <p:cNvPr id="46" name="Rektangel 7">
                      <a:extLst>
                        <a:ext uri="{FF2B5EF4-FFF2-40B4-BE49-F238E27FC236}">
                          <a16:creationId xmlns:a16="http://schemas.microsoft.com/office/drawing/2014/main" id="{3836D9E2-4D47-46B5-909B-AA71DAD267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300" y="2511425"/>
                      <a:ext cx="344488" cy="342900"/>
                    </a:xfrm>
                    <a:prstGeom prst="rect">
                      <a:avLst/>
                    </a:prstGeom>
                    <a:gradFill flip="none" rotWithShape="1">
                      <a:gsLst>
                        <a:gs pos="89000">
                          <a:srgbClr val="C00000"/>
                        </a:gs>
                        <a:gs pos="20000">
                          <a:srgbClr val="F50736"/>
                        </a:gs>
                        <a:gs pos="11000">
                          <a:srgbClr val="F50736"/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indent="-342900" algn="ctr">
                        <a:buFont typeface="+mj-lt"/>
                        <a:buAutoNum type="arabicPeriod"/>
                        <a:defRPr/>
                      </a:pPr>
                      <a:endParaRPr lang="da-DK" kern="0" noProof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7" name="Rektangel 11">
                      <a:extLst>
                        <a:ext uri="{FF2B5EF4-FFF2-40B4-BE49-F238E27FC236}">
                          <a16:creationId xmlns:a16="http://schemas.microsoft.com/office/drawing/2014/main" id="{3FBA6AA7-3F68-44B7-B7CA-FB2061938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300" y="3363913"/>
                      <a:ext cx="344488" cy="344487"/>
                    </a:xfrm>
                    <a:prstGeom prst="rect">
                      <a:avLst/>
                    </a:prstGeom>
                    <a:gradFill flip="none" rotWithShape="1">
                      <a:gsLst>
                        <a:gs pos="89000">
                          <a:srgbClr val="C00000"/>
                        </a:gs>
                        <a:gs pos="20000">
                          <a:srgbClr val="F50736"/>
                        </a:gs>
                        <a:gs pos="11000">
                          <a:srgbClr val="F50736"/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indent="-342900" algn="ctr">
                        <a:buFont typeface="+mj-lt"/>
                        <a:buAutoNum type="arabicPeriod"/>
                        <a:defRPr/>
                      </a:pPr>
                      <a:endParaRPr lang="da-DK" kern="0" noProof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8" name="Rektangel 13">
                      <a:extLst>
                        <a:ext uri="{FF2B5EF4-FFF2-40B4-BE49-F238E27FC236}">
                          <a16:creationId xmlns:a16="http://schemas.microsoft.com/office/drawing/2014/main" id="{0768D8B9-B5F1-48DE-9AD6-10AECCE8B0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300" y="3790950"/>
                      <a:ext cx="344488" cy="347663"/>
                    </a:xfrm>
                    <a:prstGeom prst="rect">
                      <a:avLst/>
                    </a:prstGeom>
                    <a:gradFill flip="none" rotWithShape="1">
                      <a:gsLst>
                        <a:gs pos="89000">
                          <a:srgbClr val="C00000"/>
                        </a:gs>
                        <a:gs pos="20000">
                          <a:srgbClr val="F50736"/>
                        </a:gs>
                        <a:gs pos="11000">
                          <a:srgbClr val="F50736"/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indent="-342900" algn="ctr">
                        <a:buFont typeface="+mj-lt"/>
                        <a:buAutoNum type="arabicPeriod"/>
                        <a:defRPr/>
                      </a:pPr>
                      <a:endParaRPr lang="da-DK" kern="0" noProof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9" name="Rektangel 23">
                      <a:extLst>
                        <a:ext uri="{FF2B5EF4-FFF2-40B4-BE49-F238E27FC236}">
                          <a16:creationId xmlns:a16="http://schemas.microsoft.com/office/drawing/2014/main" id="{0B1C7E36-78BE-4093-BE47-EBD59E2052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300" y="4646613"/>
                      <a:ext cx="344488" cy="344487"/>
                    </a:xfrm>
                    <a:prstGeom prst="rect">
                      <a:avLst/>
                    </a:prstGeom>
                    <a:gradFill flip="none" rotWithShape="1">
                      <a:gsLst>
                        <a:gs pos="89000">
                          <a:srgbClr val="C00000"/>
                        </a:gs>
                        <a:gs pos="20000">
                          <a:srgbClr val="F50736"/>
                        </a:gs>
                        <a:gs pos="11000">
                          <a:srgbClr val="F50736"/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indent="-342900" algn="ctr">
                        <a:buFont typeface="+mj-lt"/>
                        <a:buAutoNum type="arabicPeriod"/>
                        <a:defRPr/>
                      </a:pPr>
                      <a:endParaRPr lang="da-DK" kern="0" noProof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50" name="Rektangel 26">
                      <a:extLst>
                        <a:ext uri="{FF2B5EF4-FFF2-40B4-BE49-F238E27FC236}">
                          <a16:creationId xmlns:a16="http://schemas.microsoft.com/office/drawing/2014/main" id="{56ECA780-D427-4D7C-8B70-FBB350D712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300" y="5073650"/>
                      <a:ext cx="344488" cy="344488"/>
                    </a:xfrm>
                    <a:prstGeom prst="rect">
                      <a:avLst/>
                    </a:prstGeom>
                    <a:gradFill flip="none" rotWithShape="1">
                      <a:gsLst>
                        <a:gs pos="89000">
                          <a:srgbClr val="C00000"/>
                        </a:gs>
                        <a:gs pos="20000">
                          <a:srgbClr val="F50736"/>
                        </a:gs>
                        <a:gs pos="11000">
                          <a:srgbClr val="F50736"/>
                        </a:gs>
                      </a:gsLst>
                      <a:lin ang="16200000" scaled="1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indent="-342900" algn="ctr">
                        <a:buFont typeface="+mj-lt"/>
                        <a:buAutoNum type="arabicPeriod"/>
                        <a:defRPr/>
                      </a:pPr>
                      <a:endParaRPr lang="da-DK" kern="0" noProof="1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5" name="Tekstboks 54">
                <a:extLst>
                  <a:ext uri="{FF2B5EF4-FFF2-40B4-BE49-F238E27FC236}">
                    <a16:creationId xmlns:a16="http://schemas.microsoft.com/office/drawing/2014/main" id="{36C106D0-F455-42EB-993C-3F72909D21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2547938"/>
                <a:ext cx="321999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hr-HR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1.</a:t>
                </a:r>
                <a:r>
                  <a:rPr lang="da-DK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1</a:t>
                </a:r>
              </a:p>
            </p:txBody>
          </p:sp>
          <p:sp>
            <p:nvSpPr>
              <p:cNvPr id="36" name="Tekstboks 58">
                <a:extLst>
                  <a:ext uri="{FF2B5EF4-FFF2-40B4-BE49-F238E27FC236}">
                    <a16:creationId xmlns:a16="http://schemas.microsoft.com/office/drawing/2014/main" id="{A46DD1B3-3070-4E63-8A89-069C0B85A5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2986088"/>
                <a:ext cx="321999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hr-HR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1.</a:t>
                </a:r>
                <a:r>
                  <a:rPr lang="da-DK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2</a:t>
                </a:r>
              </a:p>
            </p:txBody>
          </p:sp>
          <p:sp>
            <p:nvSpPr>
              <p:cNvPr id="37" name="Tekstboks 59">
                <a:extLst>
                  <a:ext uri="{FF2B5EF4-FFF2-40B4-BE49-F238E27FC236}">
                    <a16:creationId xmlns:a16="http://schemas.microsoft.com/office/drawing/2014/main" id="{B65A0EF6-9A48-4B5D-B79E-073140F4BA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3400425"/>
                <a:ext cx="321999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hr-HR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1.3</a:t>
                </a:r>
                <a:endParaRPr lang="da-DK" sz="1200" kern="0" noProof="1">
                  <a:solidFill>
                    <a:srgbClr val="FFFFFF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8" name="Tekstboks 61">
                <a:extLst>
                  <a:ext uri="{FF2B5EF4-FFF2-40B4-BE49-F238E27FC236}">
                    <a16:creationId xmlns:a16="http://schemas.microsoft.com/office/drawing/2014/main" id="{D96EAFE4-7FEC-40EE-A435-446398268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3822700"/>
                <a:ext cx="321999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hr-HR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1.</a:t>
                </a:r>
                <a:r>
                  <a:rPr lang="da-DK" sz="1200" kern="0" noProof="1">
                    <a:solidFill>
                      <a:srgbClr val="FFFFFF"/>
                    </a:solidFill>
                    <a:ea typeface="ＭＳ Ｐゴシック" pitchFamily="-97" charset="-128"/>
                  </a:rPr>
                  <a:t>4</a:t>
                </a:r>
              </a:p>
            </p:txBody>
          </p:sp>
          <p:sp>
            <p:nvSpPr>
              <p:cNvPr id="39" name="Tekstboks 63">
                <a:extLst>
                  <a:ext uri="{FF2B5EF4-FFF2-40B4-BE49-F238E27FC236}">
                    <a16:creationId xmlns:a16="http://schemas.microsoft.com/office/drawing/2014/main" id="{687EC958-19D2-4BC3-8B03-23D4A05A99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4238625"/>
                <a:ext cx="321999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hr-HR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1.</a:t>
                </a:r>
                <a:r>
                  <a:rPr lang="da-DK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5</a:t>
                </a:r>
              </a:p>
            </p:txBody>
          </p:sp>
          <p:sp>
            <p:nvSpPr>
              <p:cNvPr id="40" name="Tekstboks 65">
                <a:extLst>
                  <a:ext uri="{FF2B5EF4-FFF2-40B4-BE49-F238E27FC236}">
                    <a16:creationId xmlns:a16="http://schemas.microsoft.com/office/drawing/2014/main" id="{13316563-4D4B-43AD-82E6-F6BA8CF96E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4683125"/>
                <a:ext cx="321999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hr-HR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1.6</a:t>
                </a:r>
                <a:endParaRPr lang="da-DK" sz="1200" kern="0" dirty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1" name="Tekstboks 67">
                <a:extLst>
                  <a:ext uri="{FF2B5EF4-FFF2-40B4-BE49-F238E27FC236}">
                    <a16:creationId xmlns:a16="http://schemas.microsoft.com/office/drawing/2014/main" id="{0001747E-D252-499F-BD6E-63FE1D4D4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0611" y="5103813"/>
                <a:ext cx="321999" cy="277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hr-HR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1.</a:t>
                </a:r>
                <a:r>
                  <a:rPr lang="da-DK" sz="1200" kern="0" dirty="0">
                    <a:solidFill>
                      <a:prstClr val="white"/>
                    </a:solidFill>
                    <a:ea typeface="ＭＳ Ｐゴシック" pitchFamily="-97" charset="-128"/>
                  </a:rPr>
                  <a:t>7</a:t>
                </a:r>
              </a:p>
            </p:txBody>
          </p:sp>
        </p:grpSp>
        <p:sp>
          <p:nvSpPr>
            <p:cNvPr id="19" name="Rektangel 23">
              <a:extLst>
                <a:ext uri="{FF2B5EF4-FFF2-40B4-BE49-F238E27FC236}">
                  <a16:creationId xmlns:a16="http://schemas.microsoft.com/office/drawing/2014/main" id="{251666E7-D0B1-4C6E-AB92-0BB4761EB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31" y="5230961"/>
              <a:ext cx="534988" cy="344488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kern="0" noProof="1">
                <a:solidFill>
                  <a:srgbClr val="FFFFFF"/>
                </a:solidFill>
              </a:endParaRPr>
            </a:p>
          </p:txBody>
        </p:sp>
        <p:sp>
          <p:nvSpPr>
            <p:cNvPr id="20" name="Rektangel 23">
              <a:extLst>
                <a:ext uri="{FF2B5EF4-FFF2-40B4-BE49-F238E27FC236}">
                  <a16:creationId xmlns:a16="http://schemas.microsoft.com/office/drawing/2014/main" id="{D3AD9935-9072-46A1-B51B-A3DE673D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31" y="5662761"/>
              <a:ext cx="534988" cy="344488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kern="0" noProof="1">
                <a:solidFill>
                  <a:srgbClr val="FFFFFF"/>
                </a:solidFill>
              </a:endParaRPr>
            </a:p>
          </p:txBody>
        </p:sp>
        <p:sp>
          <p:nvSpPr>
            <p:cNvPr id="21" name="Rektangel 23">
              <a:extLst>
                <a:ext uri="{FF2B5EF4-FFF2-40B4-BE49-F238E27FC236}">
                  <a16:creationId xmlns:a16="http://schemas.microsoft.com/office/drawing/2014/main" id="{41FD9491-5A4E-4852-9B27-94FDF152C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19" y="6100911"/>
              <a:ext cx="534987" cy="344488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kern="0" noProof="1">
                <a:solidFill>
                  <a:srgbClr val="FFFFFF"/>
                </a:solidFill>
              </a:endParaRPr>
            </a:p>
          </p:txBody>
        </p:sp>
        <p:sp>
          <p:nvSpPr>
            <p:cNvPr id="22" name="Tekstboks 67">
              <a:extLst>
                <a:ext uri="{FF2B5EF4-FFF2-40B4-BE49-F238E27FC236}">
                  <a16:creationId xmlns:a16="http://schemas.microsoft.com/office/drawing/2014/main" id="{B9BB2835-7393-42E4-8F04-C80AB7CBD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19" y="5264299"/>
              <a:ext cx="50006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200" dirty="0">
                  <a:solidFill>
                    <a:prstClr val="white"/>
                  </a:solidFill>
                  <a:ea typeface="ＭＳ Ｐゴシック" pitchFamily="-97" charset="-128"/>
                </a:rPr>
                <a:t>1.8</a:t>
              </a:r>
              <a:endParaRPr lang="da-DK" sz="1200" dirty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3" name="Tekstboks 67">
              <a:extLst>
                <a:ext uri="{FF2B5EF4-FFF2-40B4-BE49-F238E27FC236}">
                  <a16:creationId xmlns:a16="http://schemas.microsoft.com/office/drawing/2014/main" id="{6E7BAC75-46DC-4A4B-A781-FE63CF96D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44" y="5696099"/>
              <a:ext cx="50006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200" dirty="0">
                  <a:solidFill>
                    <a:prstClr val="white"/>
                  </a:solidFill>
                  <a:ea typeface="ＭＳ Ｐゴシック" pitchFamily="-97" charset="-128"/>
                </a:rPr>
                <a:t>1.9</a:t>
              </a:r>
              <a:endParaRPr lang="da-DK" sz="1200" dirty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4" name="Tekstboks 67">
              <a:extLst>
                <a:ext uri="{FF2B5EF4-FFF2-40B4-BE49-F238E27FC236}">
                  <a16:creationId xmlns:a16="http://schemas.microsoft.com/office/drawing/2014/main" id="{A2740B14-272E-4972-A002-9F6895312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006" y="6175524"/>
              <a:ext cx="5016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200" dirty="0">
                  <a:solidFill>
                    <a:prstClr val="white"/>
                  </a:solidFill>
                  <a:ea typeface="ＭＳ Ｐゴシック" pitchFamily="-97" charset="-128"/>
                </a:rPr>
                <a:t>1.10</a:t>
              </a:r>
              <a:endParaRPr lang="da-DK" sz="1200" dirty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5" name="Rektangel 31">
              <a:extLst>
                <a:ext uri="{FF2B5EF4-FFF2-40B4-BE49-F238E27FC236}">
                  <a16:creationId xmlns:a16="http://schemas.microsoft.com/office/drawing/2014/main" id="{649FC62B-AA41-4538-B825-33478A311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619" y="5235724"/>
              <a:ext cx="4000501" cy="354012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26" name="Rektangel 31">
              <a:extLst>
                <a:ext uri="{FF2B5EF4-FFF2-40B4-BE49-F238E27FC236}">
                  <a16:creationId xmlns:a16="http://schemas.microsoft.com/office/drawing/2014/main" id="{28047C74-073A-42CE-81CA-40BBE8185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619" y="5664349"/>
              <a:ext cx="4000501" cy="354012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27" name="Rektangel 31">
              <a:extLst>
                <a:ext uri="{FF2B5EF4-FFF2-40B4-BE49-F238E27FC236}">
                  <a16:creationId xmlns:a16="http://schemas.microsoft.com/office/drawing/2014/main" id="{7FA93927-4ED6-4E0C-B29C-BF7C22E53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619" y="6099324"/>
              <a:ext cx="4000501" cy="354012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b="1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28" name="Rektangel 31">
              <a:extLst>
                <a:ext uri="{FF2B5EF4-FFF2-40B4-BE49-F238E27FC236}">
                  <a16:creationId xmlns:a16="http://schemas.microsoft.com/office/drawing/2014/main" id="{551191AF-7654-404A-8F1B-278B2BC97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731" y="3113236"/>
              <a:ext cx="4000501" cy="354013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kern="0" dirty="0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sp>
          <p:nvSpPr>
            <p:cNvPr id="29" name="Tekstboks 46">
              <a:extLst>
                <a:ext uri="{FF2B5EF4-FFF2-40B4-BE49-F238E27FC236}">
                  <a16:creationId xmlns:a16="http://schemas.microsoft.com/office/drawing/2014/main" id="{3351A0BA-94BF-432C-852B-590521967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669" y="3151336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Učenje, poučavanje i vrednovanje usmjereno na studenta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30" name="Tekstboks 45">
              <a:extLst>
                <a:ext uri="{FF2B5EF4-FFF2-40B4-BE49-F238E27FC236}">
                  <a16:creationId xmlns:a16="http://schemas.microsoft.com/office/drawing/2014/main" id="{8D4E33A6-E3E2-4D1F-9EF6-EA0B63E92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206" y="5286524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 Informiranje javnosti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31" name="Tekstboks 45">
              <a:extLst>
                <a:ext uri="{FF2B5EF4-FFF2-40B4-BE49-F238E27FC236}">
                  <a16:creationId xmlns:a16="http://schemas.microsoft.com/office/drawing/2014/main" id="{136D1A14-6A03-486B-A6E7-3719D66EC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7619" y="5745311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Kontinuirano praćenje i periodička revizija programa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32" name="Tekstboks 45">
              <a:extLst>
                <a:ext uri="{FF2B5EF4-FFF2-40B4-BE49-F238E27FC236}">
                  <a16:creationId xmlns:a16="http://schemas.microsoft.com/office/drawing/2014/main" id="{DC5578C0-71AE-4D23-BE2A-B196717AE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31" y="6169174"/>
              <a:ext cx="4000501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hr-HR" altLang="sr-Latn-RS" sz="1200" b="1" kern="0" dirty="0">
                  <a:solidFill>
                    <a:schemeClr val="bg1">
                      <a:lumMod val="10000"/>
                    </a:schemeClr>
                  </a:solidFill>
                </a:rPr>
                <a:t>Periodičko vanjsko osiguravanje kvalitete</a:t>
              </a:r>
              <a:endParaRPr lang="da-DK" altLang="sr-Latn-RS" sz="1200" b="1" kern="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6C124F-7601-4A4C-9407-E1BCD3AF860E}"/>
              </a:ext>
            </a:extLst>
          </p:cNvPr>
          <p:cNvSpPr txBox="1"/>
          <p:nvPr/>
        </p:nvSpPr>
        <p:spPr>
          <a:xfrm>
            <a:off x="357809" y="1272210"/>
            <a:ext cx="8300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B8141D"/>
                </a:solidFill>
              </a:rPr>
              <a:t>ESG 2.1. Vanjskim osiguravanjem kvalitete razmatra se djelotvornost procesa unutarnjeg osiguravanja</a:t>
            </a:r>
          </a:p>
          <a:p>
            <a:r>
              <a:rPr lang="hr-HR" sz="1400" dirty="0">
                <a:solidFill>
                  <a:srgbClr val="B8141D"/>
                </a:solidFill>
              </a:rPr>
              <a:t>kvalitete opisanih u I. dijelu ESG-ja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862" y="1105989"/>
            <a:ext cx="8664257" cy="48808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000" dirty="0"/>
              <a:t>Cilj         provjeriti zadovoljava li predloženi studij sve uvjete potrebne za izdavanje dopusnice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/>
              <a:t>Obuhvaća analizu kvalitete i donošenje ocjene stručnog povjerenstva na </a:t>
            </a:r>
            <a:r>
              <a:rPr lang="hr-HR" sz="2000" dirty="0" err="1"/>
              <a:t>trostupanjskoj</a:t>
            </a:r>
            <a:r>
              <a:rPr lang="hr-HR" sz="2000" dirty="0"/>
              <a:t> skali </a:t>
            </a:r>
          </a:p>
          <a:p>
            <a:endParaRPr lang="hr-HR" sz="2000" dirty="0"/>
          </a:p>
        </p:txBody>
      </p:sp>
      <p:sp>
        <p:nvSpPr>
          <p:cNvPr id="4" name="Right Arrow 3"/>
          <p:cNvSpPr/>
          <p:nvPr/>
        </p:nvSpPr>
        <p:spPr>
          <a:xfrm>
            <a:off x="1154831" y="1261229"/>
            <a:ext cx="487680" cy="148046"/>
          </a:xfrm>
          <a:prstGeom prst="rightArrow">
            <a:avLst/>
          </a:prstGeom>
          <a:solidFill>
            <a:srgbClr val="CD1D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1662413"/>
              </p:ext>
            </p:extLst>
          </p:nvPr>
        </p:nvGraphicFramePr>
        <p:xfrm>
          <a:off x="1776548" y="2926080"/>
          <a:ext cx="5842289" cy="313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C925EB37-844C-4540-8334-677F9E08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328614"/>
            <a:ext cx="7409287" cy="542560"/>
          </a:xfrm>
        </p:spPr>
        <p:txBody>
          <a:bodyPr/>
          <a:lstStyle/>
          <a:p>
            <a:r>
              <a:rPr lang="hr-HR" sz="2800" b="1" dirty="0"/>
              <a:t>Inicijalna akreditacija studija </a:t>
            </a:r>
          </a:p>
        </p:txBody>
      </p:sp>
    </p:spTree>
    <p:extLst>
      <p:ext uri="{BB962C8B-B14F-4D97-AF65-F5344CB8AC3E}">
        <p14:creationId xmlns:p14="http://schemas.microsoft.com/office/powerpoint/2010/main" val="354575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467685"/>
            <a:ext cx="8779859" cy="49447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C00000"/>
                </a:solidFill>
              </a:rPr>
              <a:t>Tema</a:t>
            </a:r>
            <a:r>
              <a:rPr lang="hr-HR" sz="2000" dirty="0"/>
              <a:t> – standardi su sadržajno grupirani u 4 tematske cjeline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C00000"/>
                </a:solidFill>
              </a:rPr>
              <a:t>Standard</a:t>
            </a:r>
            <a:r>
              <a:rPr lang="hr-HR" sz="2000" dirty="0"/>
              <a:t> – jasno definirana razina kvalitete pojedinog aspekta kvalitete visokog učilišta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C00000"/>
                </a:solidFill>
              </a:rPr>
              <a:t>Indikator</a:t>
            </a:r>
            <a:r>
              <a:rPr lang="hr-HR" sz="2000" dirty="0">
                <a:solidFill>
                  <a:srgbClr val="C00000"/>
                </a:solidFill>
              </a:rPr>
              <a:t> </a:t>
            </a:r>
            <a:r>
              <a:rPr lang="hr-HR" sz="2000" dirty="0"/>
              <a:t>– pokazatelj na temelju kojeg se procjenjuje razina usklađenosti standarda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C00000"/>
                </a:solidFill>
              </a:rPr>
              <a:t>Izvori za provjeru ispunjenosti standarda </a:t>
            </a:r>
            <a:r>
              <a:rPr lang="hr-HR" sz="2000" dirty="0"/>
              <a:t>– dokumenti visokog učilišta, mrežna stranica i ostali materijali koji služe za provjeru i procjenu razine ispunjenosti standarda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10167" y="327818"/>
            <a:ext cx="7315097" cy="648365"/>
          </a:xfrm>
        </p:spPr>
        <p:txBody>
          <a:bodyPr/>
          <a:lstStyle/>
          <a:p>
            <a:r>
              <a:rPr lang="hr-HR" sz="2800" b="1" dirty="0"/>
              <a:t>Pojašnjenje terminologije</a:t>
            </a:r>
          </a:p>
        </p:txBody>
      </p:sp>
    </p:spTree>
    <p:extLst>
      <p:ext uri="{BB962C8B-B14F-4D97-AF65-F5344CB8AC3E}">
        <p14:creationId xmlns:p14="http://schemas.microsoft.com/office/powerpoint/2010/main" val="257684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594907"/>
            <a:ext cx="8779859" cy="49447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B8141D"/>
                </a:solidFill>
              </a:rPr>
              <a:t>Opravdanost pokretanja </a:t>
            </a:r>
            <a:r>
              <a:rPr lang="hr-HR" sz="2000" dirty="0"/>
              <a:t>novog studija u odnosu na misiju te gospodarske/društvene potrebe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B8141D"/>
                </a:solidFill>
              </a:rPr>
              <a:t>Proces unutarnjeg osiguravanja kvalitete </a:t>
            </a:r>
            <a:r>
              <a:rPr lang="hr-HR" sz="2000" dirty="0"/>
              <a:t>novoga studijskog programa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B8141D"/>
                </a:solidFill>
              </a:rPr>
              <a:t>Prikupljanje, analiziranje i korištenje podataka </a:t>
            </a:r>
            <a:r>
              <a:rPr lang="hr-HR" sz="2000" dirty="0"/>
              <a:t>za unaprjeđivanje studijskog programa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B8141D"/>
                </a:solidFill>
              </a:rPr>
              <a:t>Informiranje javnosti </a:t>
            </a:r>
            <a:r>
              <a:rPr lang="hr-HR" sz="2000" dirty="0"/>
              <a:t>o planovima za donošenje novih/ izmjenama postojećih programa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7" y="232404"/>
            <a:ext cx="7932935" cy="574224"/>
          </a:xfrm>
        </p:spPr>
        <p:txBody>
          <a:bodyPr/>
          <a:lstStyle/>
          <a:p>
            <a:r>
              <a:rPr lang="hr-HR" sz="2400" b="1" dirty="0"/>
              <a:t>I. Tema: Unutarnje osiguravanje kvalitete</a:t>
            </a:r>
            <a:br>
              <a:rPr lang="hr-HR" sz="2400" b="1" dirty="0"/>
            </a:br>
            <a:r>
              <a:rPr lang="hr-HR" sz="2400" b="1" dirty="0"/>
              <a:t>(ESG 1.1., 1.7., 1.8.)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AAB13-02DF-47D8-8B36-8FB25992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60" y="1932166"/>
            <a:ext cx="1439883" cy="8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15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416" y="1089329"/>
            <a:ext cx="8992925" cy="4790346"/>
          </a:xfrm>
          <a:ln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B8141D"/>
                </a:solidFill>
              </a:rPr>
              <a:t>Predviđeni ishodi učenja </a:t>
            </a:r>
            <a:r>
              <a:rPr lang="hr-HR" sz="2000" dirty="0"/>
              <a:t>studijskog programa (razina i profil)</a:t>
            </a:r>
          </a:p>
          <a:p>
            <a:pPr marL="0" indent="0">
              <a:buNone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/>
              <a:t>Usklađenost predviđenih </a:t>
            </a:r>
            <a:r>
              <a:rPr lang="hr-HR" sz="2000" b="1" dirty="0">
                <a:solidFill>
                  <a:srgbClr val="B8141D"/>
                </a:solidFill>
              </a:rPr>
              <a:t>ishoda učenja kolegija i programa</a:t>
            </a:r>
          </a:p>
          <a:p>
            <a:pPr marL="0" indent="0">
              <a:buNone/>
            </a:pPr>
            <a:r>
              <a:rPr lang="hr-HR" sz="2000" dirty="0"/>
              <a:t>					</a:t>
            </a:r>
            <a:r>
              <a:rPr lang="hr-HR" sz="2000" dirty="0">
                <a:solidFill>
                  <a:schemeClr val="bg1">
                    <a:lumMod val="10000"/>
                  </a:schemeClr>
                </a:solidFill>
              </a:rPr>
              <a:t>					  </a:t>
            </a:r>
            <a:endParaRPr lang="hr-HR" sz="14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B8141D"/>
                </a:solidFill>
              </a:rPr>
              <a:t>Sadržaj</a:t>
            </a:r>
            <a:r>
              <a:rPr lang="hr-HR" sz="2000" dirty="0"/>
              <a:t> studijskog programa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/>
              <a:t>Raspodjela </a:t>
            </a:r>
            <a:r>
              <a:rPr lang="hr-HR" sz="2000" b="1" dirty="0">
                <a:solidFill>
                  <a:srgbClr val="B8141D"/>
                </a:solidFill>
              </a:rPr>
              <a:t>ECTS</a:t>
            </a:r>
            <a:r>
              <a:rPr lang="hr-HR" sz="2000" dirty="0"/>
              <a:t> bodova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/>
              <a:t>Studentska/stručna </a:t>
            </a:r>
            <a:r>
              <a:rPr lang="hr-HR" sz="2000" b="1" dirty="0">
                <a:solidFill>
                  <a:srgbClr val="B8141D"/>
                </a:solidFill>
              </a:rPr>
              <a:t>praksa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B8141D"/>
                </a:solidFill>
              </a:rPr>
              <a:t>Regulirane</a:t>
            </a:r>
            <a:r>
              <a:rPr lang="hr-HR" sz="2000" dirty="0"/>
              <a:t> profesije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216501"/>
            <a:ext cx="7302740" cy="586581"/>
          </a:xfrm>
        </p:spPr>
        <p:txBody>
          <a:bodyPr/>
          <a:lstStyle/>
          <a:p>
            <a:r>
              <a:rPr lang="hr-HR" sz="2400" b="1" dirty="0"/>
              <a:t>II. Tema: Studijski program</a:t>
            </a:r>
            <a:br>
              <a:rPr lang="hr-HR" sz="2400" b="1" dirty="0"/>
            </a:br>
            <a:r>
              <a:rPr lang="hr-HR" sz="2400" b="1" dirty="0"/>
              <a:t>(ESG 1.2. i 1.9.)  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698C27B-438A-4427-B45D-1DD14F7C06CB}"/>
              </a:ext>
            </a:extLst>
          </p:cNvPr>
          <p:cNvSpPr/>
          <p:nvPr/>
        </p:nvSpPr>
        <p:spPr>
          <a:xfrm>
            <a:off x="5025224" y="2520875"/>
            <a:ext cx="3653625" cy="301720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16C42-94E4-4140-B7A4-C1D7A716C566}"/>
              </a:ext>
            </a:extLst>
          </p:cNvPr>
          <p:cNvSpPr txBox="1"/>
          <p:nvPr/>
        </p:nvSpPr>
        <p:spPr>
          <a:xfrm>
            <a:off x="6170210" y="3546281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Kompetencije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F9515-A7EA-4DD1-AA70-C34F7F2C28FE}"/>
              </a:ext>
            </a:extLst>
          </p:cNvPr>
          <p:cNvSpPr txBox="1"/>
          <p:nvPr/>
        </p:nvSpPr>
        <p:spPr>
          <a:xfrm>
            <a:off x="5858081" y="4029477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IU studijskog programa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F0B2E-3119-4B56-A07B-02E5222756DB}"/>
              </a:ext>
            </a:extLst>
          </p:cNvPr>
          <p:cNvSpPr txBox="1"/>
          <p:nvPr/>
        </p:nvSpPr>
        <p:spPr>
          <a:xfrm>
            <a:off x="6352387" y="4523781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IU kolegija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6ADF8-A3FB-4FB2-B8BC-6404BDA7685C}"/>
              </a:ext>
            </a:extLst>
          </p:cNvPr>
          <p:cNvSpPr txBox="1"/>
          <p:nvPr/>
        </p:nvSpPr>
        <p:spPr>
          <a:xfrm>
            <a:off x="5270579" y="5018085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Sadržaj studijskog programa/kolegija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2626F-19B9-4C91-8A4C-5D5BA7B97348}"/>
              </a:ext>
            </a:extLst>
          </p:cNvPr>
          <p:cNvSpPr txBox="1"/>
          <p:nvPr/>
        </p:nvSpPr>
        <p:spPr>
          <a:xfrm rot="18176320">
            <a:off x="3556746" y="3702662"/>
            <a:ext cx="4357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>
                    <a:lumMod val="10000"/>
                  </a:schemeClr>
                </a:solidFill>
              </a:rPr>
              <a:t>Kompetencijski pristup razvoju studijskog programa 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1B64B9A9-5C32-4BFD-9B27-D565DD60F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29" y="1156521"/>
            <a:ext cx="1051120" cy="8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558729"/>
      </p:ext>
    </p:extLst>
  </p:cSld>
  <p:clrMapOvr>
    <a:masterClrMapping/>
  </p:clrMapOvr>
</p:sld>
</file>

<file path=ppt/theme/theme1.xml><?xml version="1.0" encoding="utf-8"?>
<a:theme xmlns:a="http://schemas.openxmlformats.org/drawingml/2006/main" name="TS101875486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6E7517-0EE9-49CF-990D-9186DC27E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TS101875486</Template>
  <TotalTime>1403</TotalTime>
  <Words>996</Words>
  <Application>Microsoft Office PowerPoint</Application>
  <PresentationFormat>On-screen Show (4:3)</PresentationFormat>
  <Paragraphs>205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Arial Narrow</vt:lpstr>
      <vt:lpstr>Calibri</vt:lpstr>
      <vt:lpstr>Wingdings</vt:lpstr>
      <vt:lpstr>TS101875486</vt:lpstr>
      <vt:lpstr>PowerPoint Presentation</vt:lpstr>
      <vt:lpstr>Sažetak</vt:lpstr>
      <vt:lpstr>Kriteriji propisani zakonom (kvantitativni)</vt:lpstr>
      <vt:lpstr>Standardi kvalitete u skladu s ESG-jem</vt:lpstr>
      <vt:lpstr>Standardi kvalitete u skladu s ESG-jem</vt:lpstr>
      <vt:lpstr>Inicijalna akreditacija studija </vt:lpstr>
      <vt:lpstr>Pojašnjenje terminologije</vt:lpstr>
      <vt:lpstr>I. Tema: Unutarnje osiguravanje kvalitete (ESG 1.1., 1.7., 1.8.) </vt:lpstr>
      <vt:lpstr>II. Tema: Studijski program (ESG 1.2. i 1.9.)  </vt:lpstr>
      <vt:lpstr>III. Tema: Nastavni proces i podrška studentima (ESG 1.3., 1.4. i 1.6.)</vt:lpstr>
      <vt:lpstr>IV. Tema: Nastavnički kapaciteti i infrastruktura (ESG 1.5. i 1.6.) </vt:lpstr>
      <vt:lpstr>Ocjene na razini standarda i teme</vt:lpstr>
      <vt:lpstr>Način ocjenjivanja standarda i tema</vt:lpstr>
      <vt:lpstr>Donošenje zaključne preporuke povjerenstva </vt:lpstr>
      <vt:lpstr>Akreditacija združenog studija</vt:lpstr>
      <vt:lpstr>Inicijalna akreditacija online studija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 Tomljenović</dc:creator>
  <cp:lastModifiedBy>Sandra Bezjak</cp:lastModifiedBy>
  <cp:revision>145</cp:revision>
  <dcterms:created xsi:type="dcterms:W3CDTF">2013-02-01T08:19:46Z</dcterms:created>
  <dcterms:modified xsi:type="dcterms:W3CDTF">2023-10-03T13:53:00Z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TC018754869991</vt:lpwstr>
  </property>
</Properties>
</file>