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80" r:id="rId5"/>
    <p:sldId id="259" r:id="rId6"/>
    <p:sldId id="425" r:id="rId7"/>
    <p:sldId id="433" r:id="rId8"/>
    <p:sldId id="434" r:id="rId9"/>
    <p:sldId id="426" r:id="rId10"/>
    <p:sldId id="427" r:id="rId11"/>
    <p:sldId id="429" r:id="rId12"/>
    <p:sldId id="430" r:id="rId13"/>
    <p:sldId id="431" r:id="rId14"/>
    <p:sldId id="435" r:id="rId15"/>
    <p:sldId id="432" r:id="rId16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rvoje" initials="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41" autoAdjust="0"/>
    <p:restoredTop sz="81405" autoAdjust="0"/>
  </p:normalViewPr>
  <p:slideViewPr>
    <p:cSldViewPr>
      <p:cViewPr varScale="1">
        <p:scale>
          <a:sx n="114" d="100"/>
          <a:sy n="114" d="100"/>
        </p:scale>
        <p:origin x="118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733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79F81-ABCC-4339-BBDA-B1A6DC37B705}" type="datetimeFigureOut">
              <a:rPr lang="hr-HR" smtClean="0"/>
              <a:t>5.10.2023.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FB719-4537-4D63-9964-A8B706147E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5255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7ED6B-E7FB-4AE1-9CE5-1B4FDC487C74}" type="datetimeFigureOut">
              <a:rPr lang="hr-HR" smtClean="0"/>
              <a:pPr/>
              <a:t>5.10.2023.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D040D-E051-4416-B21F-0C261C6D739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3269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70486-8299-4F93-B48D-18E0564673D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7886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pPr/>
              <a:t>5.10.2023.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544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pPr/>
              <a:t>5.10.2023.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295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pPr/>
              <a:t>5.10.2023.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4743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slov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ttomljen\Desktop\Stablo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116" y="1"/>
            <a:ext cx="2639468" cy="6184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>
            <a:spLocks noGrp="1"/>
          </p:cNvSpPr>
          <p:nvPr userDrawn="1">
            <p:ph type="title"/>
          </p:nvPr>
        </p:nvSpPr>
        <p:spPr>
          <a:xfrm>
            <a:off x="538450" y="1447879"/>
            <a:ext cx="5684424" cy="3120641"/>
          </a:xfrm>
          <a:prstGeom prst="rect">
            <a:avLst/>
          </a:prstGeom>
          <a:solidFill>
            <a:srgbClr val="B8141D"/>
          </a:solidFill>
          <a:ln cmpd="dbl">
            <a:solidFill>
              <a:srgbClr val="C00000"/>
            </a:solidFill>
          </a:ln>
        </p:spPr>
        <p:txBody>
          <a:bodyPr/>
          <a:lstStyle>
            <a:lvl1pPr>
              <a:defRPr sz="2025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 userDrawn="1">
            <p:ph type="body" sz="quarter" idx="10"/>
          </p:nvPr>
        </p:nvSpPr>
        <p:spPr>
          <a:xfrm>
            <a:off x="538450" y="5140187"/>
            <a:ext cx="4951268" cy="1044575"/>
          </a:xfrm>
          <a:prstGeom prst="rect">
            <a:avLst/>
          </a:prstGeom>
          <a:noFill/>
          <a:ln w="6350">
            <a:solidFill>
              <a:srgbClr val="C00000"/>
            </a:solidFill>
            <a:prstDash val="sysDot"/>
          </a:ln>
        </p:spPr>
        <p:txBody>
          <a:bodyPr/>
          <a:lstStyle>
            <a:lvl1pPr marL="0" indent="0">
              <a:buNone/>
              <a:defRPr sz="844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147" y="6226131"/>
            <a:ext cx="1156702" cy="54932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582" y="6331791"/>
            <a:ext cx="1059491" cy="4022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6CC9DF-F64D-4172-B55C-75F53CC2FCD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38450" y="56703"/>
            <a:ext cx="3665525" cy="114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94721"/>
      </p:ext>
    </p:extLst>
  </p:cSld>
  <p:clrMapOvr>
    <a:masterClrMapping/>
  </p:clrMapOvr>
  <p:hf sldNum="0"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274" y="1355239"/>
            <a:ext cx="819207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81155" y="6047808"/>
            <a:ext cx="8598703" cy="678148"/>
            <a:chOff x="172412" y="8437931"/>
            <a:chExt cx="11847176" cy="499963"/>
          </a:xfrm>
        </p:grpSpPr>
        <p:cxnSp>
          <p:nvCxnSpPr>
            <p:cNvPr id="20" name="Straight Connector 19"/>
            <p:cNvCxnSpPr/>
            <p:nvPr userDrawn="1"/>
          </p:nvCxnSpPr>
          <p:spPr>
            <a:xfrm>
              <a:off x="172412" y="8437931"/>
              <a:ext cx="11847176" cy="0"/>
            </a:xfrm>
            <a:prstGeom prst="line">
              <a:avLst/>
            </a:prstGeom>
            <a:ln>
              <a:solidFill>
                <a:srgbClr val="B8141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>
            <a:xfrm>
              <a:off x="8869593" y="8539674"/>
              <a:ext cx="3066569" cy="398220"/>
              <a:chOff x="8869593" y="8539674"/>
              <a:chExt cx="3066569" cy="398220"/>
            </a:xfrm>
          </p:grpSpPr>
          <p:pic>
            <p:nvPicPr>
              <p:cNvPr id="25" name="Picture 24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69593" y="8539674"/>
                <a:ext cx="1661890" cy="398220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6801" y="8606187"/>
                <a:ext cx="1219361" cy="271598"/>
              </a:xfrm>
              <a:prstGeom prst="rect">
                <a:avLst/>
              </a:prstGeom>
            </p:spPr>
          </p:pic>
        </p:grpSp>
      </p:grpSp>
      <p:grpSp>
        <p:nvGrpSpPr>
          <p:cNvPr id="28" name="Group 27"/>
          <p:cNvGrpSpPr/>
          <p:nvPr userDrawn="1"/>
        </p:nvGrpSpPr>
        <p:grpSpPr>
          <a:xfrm>
            <a:off x="0" y="52186"/>
            <a:ext cx="9144000" cy="1165051"/>
            <a:chOff x="0" y="126856"/>
            <a:chExt cx="9144000" cy="965487"/>
          </a:xfrm>
        </p:grpSpPr>
        <p:sp>
          <p:nvSpPr>
            <p:cNvPr id="29" name="Rektangel 2"/>
            <p:cNvSpPr>
              <a:spLocks noChangeArrowheads="1"/>
            </p:cNvSpPr>
            <p:nvPr/>
          </p:nvSpPr>
          <p:spPr bwMode="auto">
            <a:xfrm>
              <a:off x="0" y="228600"/>
              <a:ext cx="9144000" cy="762000"/>
            </a:xfrm>
            <a:prstGeom prst="rect">
              <a:avLst/>
            </a:prstGeom>
            <a:gradFill flip="none" rotWithShape="1">
              <a:gsLst>
                <a:gs pos="89000">
                  <a:srgbClr val="B8141D"/>
                </a:gs>
                <a:gs pos="20000">
                  <a:srgbClr val="CD1D19"/>
                </a:gs>
                <a:gs pos="11000">
                  <a:srgbClr val="E21D24"/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144661" algn="ctr">
                <a:buFont typeface="+mj-lt"/>
                <a:buAutoNum type="arabicPeriod"/>
                <a:defRPr/>
              </a:pPr>
              <a:endParaRPr lang="da-DK" sz="760" noProof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pic>
          <p:nvPicPr>
            <p:cNvPr id="30" name="Picture 2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2857" y="126856"/>
              <a:ext cx="965487" cy="96548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 w="19050">
              <a:solidFill>
                <a:schemeClr val="tx1">
                  <a:lumMod val="85000"/>
                </a:schemeClr>
              </a:solidFill>
            </a:ln>
            <a:effectLst/>
          </p:spPr>
        </p:pic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7EB79235-8670-430F-8E94-436C300B3CF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23274" y="6079140"/>
            <a:ext cx="2409540" cy="75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663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pPr/>
              <a:t>5.10.2023.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838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pPr/>
              <a:t>5.10.2023.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139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pPr/>
              <a:t>5.10.2023.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9024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pPr/>
              <a:t>5.10.2023.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769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pPr/>
              <a:t>5.10.2023.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304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pPr/>
              <a:t>5.10.2023.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7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pPr/>
              <a:t>5.10.2023.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510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BE85-B0D4-435F-8DBD-4FD80FC6FD53}" type="datetimeFigureOut">
              <a:rPr lang="hr-HR" smtClean="0"/>
              <a:pPr/>
              <a:t>5.10.2023.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A52B4-67B8-4FCE-88A2-2F80890C71F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216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BE85-B0D4-435F-8DBD-4FD80FC6FD53}" type="datetimeFigureOut">
              <a:rPr lang="hr-HR" smtClean="0"/>
              <a:pPr/>
              <a:t>5.10.2023.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A52B4-67B8-4FCE-88A2-2F80890C71F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417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kreditacija-znanost@azvo.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1844824"/>
            <a:ext cx="6960901" cy="2055820"/>
          </a:xfrm>
          <a:noFill/>
        </p:spPr>
        <p:txBody>
          <a:bodyPr>
            <a:noAutofit/>
          </a:bodyPr>
          <a:lstStyle/>
          <a:p>
            <a:pPr algn="ctr"/>
            <a:r>
              <a:rPr lang="hr-HR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 kvalitete za inicijalnu akreditaciju doktorskog studija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3427" y="4570239"/>
            <a:ext cx="45857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Mia Đikić</a:t>
            </a:r>
          </a:p>
          <a:p>
            <a:r>
              <a:rPr lang="hr-H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Uprava za znanost</a:t>
            </a:r>
          </a:p>
          <a:p>
            <a:r>
              <a:rPr lang="hr-HR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akreditacija-znanost@azvo.hr</a:t>
            </a:r>
            <a:r>
              <a:rPr lang="hr-H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1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47"/>
    </mc:Choice>
    <mc:Fallback xmlns="">
      <p:transition spd="slow" advTm="12547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837030D-36E2-4581-AD4E-5366D8E77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Broj nastavnika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Omjer, pokrivenost nastave vlastitim kadrom i ukupno godišnje opterećenje nastavnika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Znanstvena izvrsnost nastavnika i mentora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Mehanizmi praćenja kvalificiranosti i razvoja kompetencija nastavnika i mentora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Infrastruktura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Financijska sredstva za izvođenje studija</a:t>
            </a:r>
          </a:p>
          <a:p>
            <a:endParaRPr lang="hr-H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A03763-9D86-4FE1-BBE5-133B50E1B510}"/>
              </a:ext>
            </a:extLst>
          </p:cNvPr>
          <p:cNvSpPr/>
          <p:nvPr/>
        </p:nvSpPr>
        <p:spPr>
          <a:xfrm>
            <a:off x="323274" y="188640"/>
            <a:ext cx="74890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Nastavnički i mentorski kapaciteti i infrastruktura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2579954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8D8D0D24-C2AA-43EE-A1B8-F4C5409FC4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2100" y="1626394"/>
            <a:ext cx="5715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289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965D7F-84AD-46B6-B325-92A7A5388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endParaRPr lang="hr-HR" sz="2800" dirty="0">
              <a:solidFill>
                <a:srgbClr val="000000"/>
              </a:solidFill>
              <a:latin typeface="Arial" pitchFamily="34" charset="0"/>
            </a:endParaRPr>
          </a:p>
          <a:p>
            <a:pPr marL="0" lvl="0" indent="0" algn="ctr">
              <a:buNone/>
            </a:pPr>
            <a:r>
              <a:rPr lang="hr-HR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Hvala!</a:t>
            </a:r>
          </a:p>
          <a:p>
            <a:pPr marL="0" lvl="0" indent="0" algn="ctr">
              <a:buNone/>
            </a:pPr>
            <a:endParaRPr lang="hr-HR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hr-H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Uprava za znanost</a:t>
            </a:r>
          </a:p>
          <a:p>
            <a:pPr marL="0" lvl="0" indent="0" algn="ctr">
              <a:buNone/>
            </a:pPr>
            <a:r>
              <a:rPr lang="hr-H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akreditacija-znanost@azvo.hr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931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91887" y="332657"/>
            <a:ext cx="7436586" cy="648071"/>
          </a:xfrm>
        </p:spPr>
        <p:txBody>
          <a:bodyPr>
            <a:normAutofit/>
          </a:bodyPr>
          <a:lstStyle/>
          <a:p>
            <a:r>
              <a:rPr lang="hr-HR" sz="2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Inicijalna akreditacija doktorskog studija</a:t>
            </a:r>
            <a:endParaRPr lang="hr-HR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7" y="1196752"/>
            <a:ext cx="8373290" cy="4680520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hr-HR" sz="1800" dirty="0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Inicijalna akreditacija doktorskog studija provodi se u istim slučajevima kao i kod drugih razina visokog obrazovanja (uvođenje novog studija, izmjene </a:t>
            </a:r>
            <a:r>
              <a:rPr lang="hr-HR" sz="1800" dirty="0" err="1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sunositelja</a:t>
            </a:r>
            <a:r>
              <a:rPr lang="hr-HR" sz="1800" dirty="0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, mjesta, jezika, načina izvođenja, stručnog ili akademskog naziva ili stupnja, izmjene veće od jedne trećine ishoda učenja).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hr-HR" sz="1800" dirty="0"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hr-HR" sz="1800" dirty="0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Upute za provođenje inicijalne akreditacije studija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hr-HR" sz="1800" dirty="0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Zahtjev za provođenje postupka inicijalne akreditacije doktorskog studija 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hr-HR" sz="1800" dirty="0"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hr-HR" sz="1800" dirty="0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Javno savjetovanje </a:t>
            </a: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hr-HR" sz="1800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Stručno povjerenstvo</a:t>
            </a:r>
            <a:endParaRPr lang="hr-HR" sz="1800" dirty="0"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0" lvl="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en-GB" sz="1800" dirty="0"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88465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566"/>
    </mc:Choice>
    <mc:Fallback xmlns="">
      <p:transition spd="slow" advTm="7656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24326C8-1E9E-4607-B7A2-7C2423E7B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hr-HR" dirty="0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Standardi – četiri teme</a:t>
            </a:r>
          </a:p>
          <a:p>
            <a:pPr algn="just">
              <a:lnSpc>
                <a:spcPct val="150000"/>
              </a:lnSpc>
            </a:pPr>
            <a:r>
              <a:rPr lang="hr-HR" dirty="0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Kriteriji – Zakon o osiguravanju kvalitete u visokom obrazovanju i znanosti (151/22)</a:t>
            </a:r>
          </a:p>
          <a:p>
            <a:pPr algn="just">
              <a:lnSpc>
                <a:spcPct val="150000"/>
              </a:lnSpc>
            </a:pPr>
            <a:r>
              <a:rPr lang="hr-HR" dirty="0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Elementi i indikatori</a:t>
            </a:r>
          </a:p>
          <a:p>
            <a:pPr algn="just">
              <a:lnSpc>
                <a:spcPct val="150000"/>
              </a:lnSpc>
            </a:pPr>
            <a:r>
              <a:rPr lang="hr-HR" dirty="0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Izvori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hr-HR" dirty="0"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algn="just">
              <a:lnSpc>
                <a:spcPct val="150000"/>
              </a:lnSpc>
            </a:pPr>
            <a:r>
              <a:rPr lang="hr-HR" dirty="0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Razina ispunjenosti standarda: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nije ispunjen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djelomično ispunjen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ispunjen.</a:t>
            </a:r>
            <a:endParaRPr lang="hr-H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DDD495-255F-44F6-85F6-D7AB8AF1D1AC}"/>
              </a:ext>
            </a:extLst>
          </p:cNvPr>
          <p:cNvSpPr/>
          <p:nvPr/>
        </p:nvSpPr>
        <p:spPr>
          <a:xfrm>
            <a:off x="179512" y="332657"/>
            <a:ext cx="88569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 za inicijalnu akreditaciju doktorskog studija</a:t>
            </a:r>
          </a:p>
        </p:txBody>
      </p:sp>
    </p:spTree>
    <p:extLst>
      <p:ext uri="{BB962C8B-B14F-4D97-AF65-F5344CB8AC3E}">
        <p14:creationId xmlns:p14="http://schemas.microsoft.com/office/powerpoint/2010/main" val="4224713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431"/>
    </mc:Choice>
    <mc:Fallback xmlns="">
      <p:transition spd="slow" advTm="4843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DD30E5CA-6B18-480C-9B91-BFB6A9909A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124790"/>
              </p:ext>
            </p:extLst>
          </p:nvPr>
        </p:nvGraphicFramePr>
        <p:xfrm>
          <a:off x="179512" y="1988840"/>
          <a:ext cx="8335837" cy="290570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883343">
                  <a:extLst>
                    <a:ext uri="{9D8B030D-6E8A-4147-A177-3AD203B41FA5}">
                      <a16:colId xmlns:a16="http://schemas.microsoft.com/office/drawing/2014/main" val="256990914"/>
                    </a:ext>
                  </a:extLst>
                </a:gridCol>
                <a:gridCol w="1465536">
                  <a:extLst>
                    <a:ext uri="{9D8B030D-6E8A-4147-A177-3AD203B41FA5}">
                      <a16:colId xmlns:a16="http://schemas.microsoft.com/office/drawing/2014/main" val="1072612733"/>
                    </a:ext>
                  </a:extLst>
                </a:gridCol>
                <a:gridCol w="1383250">
                  <a:extLst>
                    <a:ext uri="{9D8B030D-6E8A-4147-A177-3AD203B41FA5}">
                      <a16:colId xmlns:a16="http://schemas.microsoft.com/office/drawing/2014/main" val="2941286635"/>
                    </a:ext>
                  </a:extLst>
                </a:gridCol>
                <a:gridCol w="1603708">
                  <a:extLst>
                    <a:ext uri="{9D8B030D-6E8A-4147-A177-3AD203B41FA5}">
                      <a16:colId xmlns:a16="http://schemas.microsoft.com/office/drawing/2014/main" val="3287860933"/>
                    </a:ext>
                  </a:extLst>
                </a:gridCol>
              </a:tblGrid>
              <a:tr h="944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r-HR" sz="9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9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2.2. Visoko učilište ima ispravu o akreditiranom diplomskom odnosno integriranom preddiplomskom i diplomskom studiju iz istog znanstvenog ili umjetničkog polja te naziv studijskog programa odgovara sadržaju doktorskog studija i kvalifikaciji koja se njegovim završetkom stječe.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r-HR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D4"/>
                    </a:solidFill>
                  </a:tcPr>
                </a:tc>
                <a:tc>
                  <a:txBody>
                    <a:bodyPr/>
                    <a:lstStyle/>
                    <a:p>
                      <a:pPr marR="2641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  Nije ispunjen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D4"/>
                    </a:solidFill>
                  </a:tcPr>
                </a:tc>
                <a:tc>
                  <a:txBody>
                    <a:bodyPr/>
                    <a:lstStyle/>
                    <a:p>
                      <a:pPr marR="2641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Djelomično ispunjen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D4"/>
                    </a:solidFill>
                  </a:tcPr>
                </a:tc>
                <a:tc>
                  <a:txBody>
                    <a:bodyPr/>
                    <a:lstStyle/>
                    <a:p>
                      <a:pPr marR="2641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hr-HR" sz="10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Ispunjen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753377"/>
                  </a:ext>
                </a:extLst>
              </a:tr>
              <a:tr h="1812937">
                <a:tc gridSpan="4">
                  <a:txBody>
                    <a:bodyPr/>
                    <a:lstStyle/>
                    <a:p>
                      <a:pPr marL="66675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tabLst>
                          <a:tab pos="292100" algn="l"/>
                        </a:tabLst>
                      </a:pPr>
                      <a:r>
                        <a:rPr lang="hr-HR" sz="900" b="1" u="sng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Elementi i indikatori standarda 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6675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tabLst>
                          <a:tab pos="292100" algn="l"/>
                        </a:tabLst>
                      </a:pPr>
                      <a:r>
                        <a:rPr lang="hr-HR" sz="900" b="1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6675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tabLst>
                          <a:tab pos="292100" algn="l"/>
                        </a:tabLst>
                      </a:pPr>
                      <a:r>
                        <a:rPr lang="hr-HR" sz="9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Visoko učilište ima akreditirane studije koji vode do doktorskog studija u istom znanstvenom polju.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6675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tabLst>
                          <a:tab pos="292100" algn="l"/>
                        </a:tabLst>
                      </a:pPr>
                      <a:r>
                        <a:rPr lang="hr-HR" sz="9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Naziv odgovara sadržaju studijskog programa i kvalifikaciji koja se njegovim završetkom stječe</a:t>
                      </a:r>
                      <a:r>
                        <a:rPr lang="hr-HR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. 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tabLst>
                          <a:tab pos="292100" algn="l"/>
                        </a:tabLst>
                      </a:pPr>
                      <a:r>
                        <a:rPr lang="hr-HR" sz="1000" b="1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6675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tabLst>
                          <a:tab pos="292100" algn="l"/>
                        </a:tabLst>
                      </a:pPr>
                      <a:r>
                        <a:rPr lang="hr-HR" sz="800" u="sng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Izvori za provjeru ispunjenosti standarda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6675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tabLst>
                          <a:tab pos="292100" algn="l"/>
                        </a:tabLst>
                      </a:pPr>
                      <a:r>
                        <a:rPr lang="hr-HR" sz="10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92100" algn="l"/>
                        </a:tabLst>
                      </a:pPr>
                      <a:r>
                        <a:rPr lang="hr-HR" sz="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isprava o akreditiranom prijediplomskom i diplomskom odnosno integriranom studijskom programu iz istoga znanstvenog/umjetničkog polja u kojem se planira izvoditi studijski program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92100" algn="l"/>
                        </a:tabLst>
                      </a:pPr>
                      <a:r>
                        <a:rPr lang="hr-HR" sz="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prijedlog studijskog programa koji, među ostalim, sadrži naziv studija, područje i polje izvođenja studija te akademski stupanj koji se stječe završetkom studija.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521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22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A28B8E46-09A5-4011-9D6D-FC8189E662A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23850" y="1874910"/>
          <a:ext cx="8191499" cy="331296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714296">
                  <a:extLst>
                    <a:ext uri="{9D8B030D-6E8A-4147-A177-3AD203B41FA5}">
                      <a16:colId xmlns:a16="http://schemas.microsoft.com/office/drawing/2014/main" val="1808545729"/>
                    </a:ext>
                  </a:extLst>
                </a:gridCol>
                <a:gridCol w="1363210">
                  <a:extLst>
                    <a:ext uri="{9D8B030D-6E8A-4147-A177-3AD203B41FA5}">
                      <a16:colId xmlns:a16="http://schemas.microsoft.com/office/drawing/2014/main" val="3737943009"/>
                    </a:ext>
                  </a:extLst>
                </a:gridCol>
                <a:gridCol w="1538055">
                  <a:extLst>
                    <a:ext uri="{9D8B030D-6E8A-4147-A177-3AD203B41FA5}">
                      <a16:colId xmlns:a16="http://schemas.microsoft.com/office/drawing/2014/main" val="3611059213"/>
                    </a:ext>
                  </a:extLst>
                </a:gridCol>
                <a:gridCol w="1575938">
                  <a:extLst>
                    <a:ext uri="{9D8B030D-6E8A-4147-A177-3AD203B41FA5}">
                      <a16:colId xmlns:a16="http://schemas.microsoft.com/office/drawing/2014/main" val="1260877341"/>
                    </a:ext>
                  </a:extLst>
                </a:gridCol>
              </a:tblGrid>
              <a:tr h="68422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r-HR" sz="1000" b="1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1.6. Visoko učilište provodi snažnu politiku znanstvenog integriteta, etike i profesionalnog ponašanja.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D4"/>
                    </a:solidFill>
                  </a:tcPr>
                </a:tc>
                <a:tc>
                  <a:txBody>
                    <a:bodyPr/>
                    <a:lstStyle/>
                    <a:p>
                      <a:pPr marR="2641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hr-HR" sz="1000" b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Nije ispunjen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D4"/>
                    </a:solidFill>
                  </a:tcPr>
                </a:tc>
                <a:tc>
                  <a:txBody>
                    <a:bodyPr/>
                    <a:lstStyle/>
                    <a:p>
                      <a:pPr marR="2641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hr-HR" sz="1000" b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Djelomično ispunjen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D4"/>
                    </a:solidFill>
                  </a:tcPr>
                </a:tc>
                <a:tc>
                  <a:txBody>
                    <a:bodyPr/>
                    <a:lstStyle/>
                    <a:p>
                      <a:pPr marR="264160" algn="ctr">
                        <a:lnSpc>
                          <a:spcPts val="1280"/>
                        </a:lnSpc>
                        <a:spcAft>
                          <a:spcPts val="0"/>
                        </a:spcAft>
                      </a:pPr>
                      <a:r>
                        <a:rPr lang="hr-HR" sz="1000" b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Ispunjen</a:t>
                      </a:r>
                      <a:endParaRPr lang="hr-H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3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866736"/>
                  </a:ext>
                </a:extLst>
              </a:tr>
              <a:tr h="2628740">
                <a:tc gridSpan="4">
                  <a:txBody>
                    <a:bodyPr/>
                    <a:lstStyle/>
                    <a:p>
                      <a:pPr marL="66675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tabLst>
                          <a:tab pos="292100" algn="l"/>
                        </a:tabLst>
                      </a:pPr>
                      <a:r>
                        <a:rPr lang="hr-HR" sz="900" b="1" u="sng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Elementi i indikatori standarda 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6675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tabLst>
                          <a:tab pos="292100" algn="l"/>
                        </a:tabLst>
                      </a:pPr>
                      <a:r>
                        <a:rPr lang="hr-HR" sz="900" b="1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6675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tabLst>
                          <a:tab pos="292100" algn="l"/>
                        </a:tabLst>
                      </a:pPr>
                      <a:r>
                        <a:rPr lang="hr-HR" sz="9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Na doktorskom studiju planiraju se aktivnosti u smislu znanstvenog integriteta, posebno uključujući aktivnosti podizanja svijesti i prevencije te otkrivanja i postupanja u slučaju njegova nedostatka.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6675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tabLst>
                          <a:tab pos="292100" algn="l"/>
                        </a:tabLst>
                      </a:pPr>
                      <a:r>
                        <a:rPr lang="hr-HR" sz="9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6675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tabLst>
                          <a:tab pos="292100" algn="l"/>
                        </a:tabLst>
                      </a:pPr>
                      <a:r>
                        <a:rPr lang="hr-HR" sz="9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Na doktorskom studiju planirano je praćenje kvalitete internih mehanizama povezanih s akademskom čestitošću u svim područjima i svim djelatnostima: istraživanju, inovacijama, stručnosti, podršci itd.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tabLst>
                          <a:tab pos="292100" algn="l"/>
                        </a:tabLst>
                      </a:pPr>
                      <a:r>
                        <a:rPr lang="hr-HR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tabLst>
                          <a:tab pos="292100" algn="l"/>
                        </a:tabLst>
                      </a:pPr>
                      <a:r>
                        <a:rPr lang="hr-HR" sz="1000" b="1" u="none" strike="noStrike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 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6675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tabLst>
                          <a:tab pos="292100" algn="l"/>
                        </a:tabLst>
                      </a:pPr>
                      <a:r>
                        <a:rPr lang="hr-HR" sz="800" u="sng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Izvori za provjeru ispunjenosti standarda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92100" algn="l"/>
                        </a:tabLst>
                      </a:pPr>
                      <a:r>
                        <a:rPr lang="hr-HR" sz="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etički kodeks visokog učilišta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92100" algn="l"/>
                        </a:tabLst>
                      </a:pPr>
                      <a:r>
                        <a:rPr lang="hr-HR" sz="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etičko povjerenstvo 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92100" algn="l"/>
                        </a:tabLst>
                      </a:pPr>
                      <a:r>
                        <a:rPr lang="hr-HR" sz="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aktivnosti povezane s podizanjem svijesti o znanstvenom integritetu, etici i profesionalnom ponašanju (radionice, predavanja, kolegiji, edukacijski materijali i sl.)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92100" algn="l"/>
                        </a:tabLst>
                      </a:pPr>
                      <a:r>
                        <a:rPr lang="hr-HR" sz="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interni mehanizmi povezani s akademskom čestitošću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92100" algn="l"/>
                        </a:tabLst>
                      </a:pPr>
                      <a:r>
                        <a:rPr lang="hr-HR" sz="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dokumentacija kojom se propisuje djelovanje u slučaju neetičnog i neprofesionalnog ponašanja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92100" algn="l"/>
                        </a:tabLst>
                      </a:pPr>
                      <a:r>
                        <a:rPr lang="hr-HR" sz="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program za provjeru plagijata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292100" algn="l"/>
                        </a:tabLst>
                      </a:pPr>
                      <a:r>
                        <a:rPr lang="hr-HR" sz="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primjeri sankcioniranja neetičnog ponašanja, ako postoje.</a:t>
                      </a:r>
                      <a:endParaRPr lang="hr-H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450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4916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24326C8-1E9E-4607-B7A2-7C2423E7B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I. Unutarnje osiguravanje kvalitete (ESG 1.1, 1.7, 1.8 i 1.9)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hr-HR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II. Studijski program (ESG 1.2)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hr-HR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III. Nastavni proces i podrška doktorandima (ESG 1.3, 1.4, 1.6 i 1.8)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hr-HR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hr-HR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IV. Nastavnički i mentorski kapaciteti i infrastruktura (ESG 1.5 i 1.6)</a:t>
            </a:r>
            <a:endParaRPr lang="en-GB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hr-H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DDD495-255F-44F6-85F6-D7AB8AF1D1AC}"/>
              </a:ext>
            </a:extLst>
          </p:cNvPr>
          <p:cNvSpPr/>
          <p:nvPr/>
        </p:nvSpPr>
        <p:spPr>
          <a:xfrm>
            <a:off x="179512" y="332657"/>
            <a:ext cx="88569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 za inicijalnu akreditaciju doktorskog studija</a:t>
            </a:r>
          </a:p>
        </p:txBody>
      </p:sp>
    </p:spTree>
    <p:extLst>
      <p:ext uri="{BB962C8B-B14F-4D97-AF65-F5344CB8AC3E}">
        <p14:creationId xmlns:p14="http://schemas.microsoft.com/office/powerpoint/2010/main" val="1113937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5"/>
    </mc:Choice>
    <mc:Fallback xmlns="">
      <p:transition spd="slow" advTm="1015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24326C8-1E9E-4607-B7A2-7C2423E7B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Sustav unutarnjeg osiguravanja i unaprjeđivanja kvalitete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Strateški program znanstvenog istraživanja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Misija i vizija </a:t>
            </a:r>
          </a:p>
          <a:p>
            <a:r>
              <a:rPr lang="hr-HR" sz="2400">
                <a:latin typeface="Times New Roman" panose="02020603050405020304" pitchFamily="18" charset="0"/>
                <a:cs typeface="Times New Roman" panose="02020603050405020304" pitchFamily="18" charset="0"/>
              </a:rPr>
              <a:t>Upisne kvote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Uključenost dionika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Uključenost </a:t>
            </a:r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doktoranada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za međunarodnu povezanost i mobilnost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Znanstveni integritet i etika</a:t>
            </a:r>
          </a:p>
          <a:p>
            <a:pPr algn="just">
              <a:lnSpc>
                <a:spcPct val="150000"/>
              </a:lnSpc>
            </a:pPr>
            <a:endParaRPr lang="hr-H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DDD495-255F-44F6-85F6-D7AB8AF1D1AC}"/>
              </a:ext>
            </a:extLst>
          </p:cNvPr>
          <p:cNvSpPr/>
          <p:nvPr/>
        </p:nvSpPr>
        <p:spPr>
          <a:xfrm>
            <a:off x="287016" y="332656"/>
            <a:ext cx="88569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Unutarnje osiguravanje kvalitete</a:t>
            </a:r>
          </a:p>
        </p:txBody>
      </p:sp>
    </p:spTree>
    <p:extLst>
      <p:ext uri="{BB962C8B-B14F-4D97-AF65-F5344CB8AC3E}">
        <p14:creationId xmlns:p14="http://schemas.microsoft.com/office/powerpoint/2010/main" val="342437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1"/>
    </mc:Choice>
    <mc:Fallback xmlns="">
      <p:transition spd="slow" advTm="43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24326C8-1E9E-4607-B7A2-7C2423E7B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Sadržaj i kvaliteta studijskog programa</a:t>
            </a:r>
          </a:p>
          <a:p>
            <a:pPr lvl="0"/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Vertikala studija u istom znanstvenom polju</a:t>
            </a:r>
          </a:p>
          <a:p>
            <a:pPr lvl="0"/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Ishodi učenja</a:t>
            </a:r>
          </a:p>
          <a:p>
            <a:pPr lvl="0"/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Sadržaji u funkciji istraživačkog rada i osposobljavanja doktoranda za znanstveni rad</a:t>
            </a:r>
          </a:p>
          <a:p>
            <a:pPr lvl="0"/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Mehanizmi uključenosti </a:t>
            </a:r>
            <a:r>
              <a:rPr lang="hr-HR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doktoranada</a:t>
            </a:r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provedbu znanstvenih projekata</a:t>
            </a:r>
          </a:p>
          <a:p>
            <a:pPr lvl="0"/>
            <a:r>
              <a:rPr lang="hr-H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Mehanizmi praćenja i vrednovanja znanstvenog rada za vrijeme studija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hr-H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DDD495-255F-44F6-85F6-D7AB8AF1D1AC}"/>
              </a:ext>
            </a:extLst>
          </p:cNvPr>
          <p:cNvSpPr/>
          <p:nvPr/>
        </p:nvSpPr>
        <p:spPr>
          <a:xfrm>
            <a:off x="287016" y="332656"/>
            <a:ext cx="88569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Studijski program </a:t>
            </a:r>
          </a:p>
        </p:txBody>
      </p:sp>
    </p:spTree>
    <p:extLst>
      <p:ext uri="{BB962C8B-B14F-4D97-AF65-F5344CB8AC3E}">
        <p14:creationId xmlns:p14="http://schemas.microsoft.com/office/powerpoint/2010/main" val="1003179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2"/>
    </mc:Choice>
    <mc:Fallback xmlns="">
      <p:transition spd="slow" advTm="552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24326C8-1E9E-4607-B7A2-7C2423E7B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Postupak upisa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Priznavanje prethodnih postignuća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Uvjeti za napredovanje i završetak studija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 informacija o doktorskom studiju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Povjerenstvo za obranu i ocjenu teme i doktorskog rada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Javno predstavljanje teme i javna obrana doktorskog rada</a:t>
            </a:r>
          </a:p>
          <a:p>
            <a:r>
              <a:rPr lang="hr-H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Ocjenski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radovi u otvorenom repozitoriju visokog učilišta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hr-H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DDD495-255F-44F6-85F6-D7AB8AF1D1AC}"/>
              </a:ext>
            </a:extLst>
          </p:cNvPr>
          <p:cNvSpPr/>
          <p:nvPr/>
        </p:nvSpPr>
        <p:spPr>
          <a:xfrm>
            <a:off x="287016" y="332656"/>
            <a:ext cx="88569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6FE40E4-6D54-43B0-A4D4-B7C63B275845}"/>
              </a:ext>
            </a:extLst>
          </p:cNvPr>
          <p:cNvSpPr/>
          <p:nvPr/>
        </p:nvSpPr>
        <p:spPr>
          <a:xfrm>
            <a:off x="611561" y="332655"/>
            <a:ext cx="7272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Nastavni proces i podrška studentima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2098140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C6C15953779E489C9FFF2DDE3E64D3" ma:contentTypeVersion="14" ma:contentTypeDescription="Create a new document." ma:contentTypeScope="" ma:versionID="a284b3d29e02b3240f72f2cc8db4800e">
  <xsd:schema xmlns:xsd="http://www.w3.org/2001/XMLSchema" xmlns:xs="http://www.w3.org/2001/XMLSchema" xmlns:p="http://schemas.microsoft.com/office/2006/metadata/properties" xmlns:ns3="76efec9e-48ac-4c2e-b7a0-543c99f4a70b" xmlns:ns4="4fc1857a-da2c-4f58-858f-e3524c88c75e" targetNamespace="http://schemas.microsoft.com/office/2006/metadata/properties" ma:root="true" ma:fieldsID="0ca29b965c6f82cb5461556a274a422d" ns3:_="" ns4:_="">
    <xsd:import namespace="76efec9e-48ac-4c2e-b7a0-543c99f4a70b"/>
    <xsd:import namespace="4fc1857a-da2c-4f58-858f-e3524c88c75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efec9e-48ac-4c2e-b7a0-543c99f4a70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c1857a-da2c-4f58-858f-e3524c88c7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AAE4C3-964E-4A9E-A85D-774325CC11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88099E-A5E9-4312-A805-133BC37D6B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efec9e-48ac-4c2e-b7a0-543c99f4a70b"/>
    <ds:schemaRef ds:uri="4fc1857a-da2c-4f58-858f-e3524c88c7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B9E74E-3424-4F16-8530-6D2225697772}">
  <ds:schemaRefs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metadata/properties"/>
    <ds:schemaRef ds:uri="76efec9e-48ac-4c2e-b7a0-543c99f4a70b"/>
    <ds:schemaRef ds:uri="http://schemas.openxmlformats.org/package/2006/metadata/core-properties"/>
    <ds:schemaRef ds:uri="4fc1857a-da2c-4f58-858f-e3524c88c75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9397</TotalTime>
  <Words>643</Words>
  <Application>Microsoft Office PowerPoint</Application>
  <PresentationFormat>On-screen Show (4:3)</PresentationFormat>
  <Paragraphs>104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</vt:lpstr>
      <vt:lpstr>Symbol</vt:lpstr>
      <vt:lpstr>Times New Roman</vt:lpstr>
      <vt:lpstr>Office Theme</vt:lpstr>
      <vt:lpstr>Standardi kvalitete za inicijalnu akreditaciju doktorskog studija </vt:lpstr>
      <vt:lpstr>Inicijalna akreditacija doktorskog studija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Maja Luketić</dc:creator>
  <cp:lastModifiedBy>Silvija Vrgoč</cp:lastModifiedBy>
  <cp:revision>796</cp:revision>
  <cp:lastPrinted>2017-11-29T10:21:11Z</cp:lastPrinted>
  <dcterms:created xsi:type="dcterms:W3CDTF">2014-10-02T06:53:04Z</dcterms:created>
  <dcterms:modified xsi:type="dcterms:W3CDTF">2023-10-05T13:34:53Z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0x0101001DC6C15953779E489C9FFF2DDE3E64D3</vt:lpwstr>
  </property>
</Properties>
</file>